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1484784"/>
            <a:ext cx="7543800" cy="4306416"/>
          </a:xfrm>
        </p:spPr>
        <p:txBody>
          <a:bodyPr/>
          <a:lstStyle/>
          <a:p>
            <a:r>
              <a:rPr lang="ru-RU" dirty="0" smtClean="0"/>
              <a:t>Образ </a:t>
            </a:r>
            <a:br>
              <a:rPr lang="ru-RU" dirty="0" smtClean="0"/>
            </a:br>
            <a:r>
              <a:rPr lang="ru-RU" dirty="0" smtClean="0"/>
              <a:t>Родиона Раскольникова</a:t>
            </a:r>
            <a:br>
              <a:rPr lang="ru-RU" dirty="0" smtClean="0"/>
            </a:br>
            <a:r>
              <a:rPr lang="ru-RU" sz="1600" dirty="0" smtClean="0"/>
              <a:t>Урок литературы в 10 классе</a:t>
            </a:r>
            <a:br>
              <a:rPr lang="ru-RU" sz="1600" dirty="0" smtClean="0"/>
            </a:br>
            <a:r>
              <a:rPr lang="ru-RU" sz="1600" dirty="0" smtClean="0"/>
              <a:t>Учитель русского языка и литературы </a:t>
            </a:r>
            <a:br>
              <a:rPr lang="ru-RU" sz="1600" dirty="0" smtClean="0"/>
            </a:br>
            <a:r>
              <a:rPr lang="ru-RU" sz="1600" dirty="0" smtClean="0"/>
              <a:t>Логинова Милена Михайловна</a:t>
            </a:r>
            <a:br>
              <a:rPr lang="ru-RU" sz="1600" dirty="0" smtClean="0"/>
            </a:br>
            <a:r>
              <a:rPr lang="ru-RU" sz="1600" dirty="0" smtClean="0"/>
              <a:t>МБОУ СОШ  №28 ст. Тамань Темрюкского района Краснодарского края</a:t>
            </a:r>
            <a:endParaRPr lang="ru-RU" dirty="0"/>
          </a:p>
        </p:txBody>
      </p:sp>
      <p:pic>
        <p:nvPicPr>
          <p:cNvPr id="1026" name="Picture 2" descr="K:\Мила\картинки\76057774644f43bfa40db3348c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533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03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685801"/>
            <a:ext cx="4377680" cy="5623519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sz="4000" dirty="0"/>
              <a:t>Внешность Раскольникова </a:t>
            </a:r>
            <a:endParaRPr lang="ru-RU" sz="4000" dirty="0" smtClean="0"/>
          </a:p>
          <a:p>
            <a:r>
              <a:rPr lang="ru-RU" sz="2800" dirty="0" smtClean="0"/>
              <a:t>"...</a:t>
            </a:r>
            <a:r>
              <a:rPr lang="ru-RU" sz="2800" dirty="0"/>
              <a:t>он был замечательно хорош собою, с прекрасными темными глазами, темно рус, ростом выше среднего, тонок и строен</a:t>
            </a:r>
            <a:r>
              <a:rPr lang="ru-RU" sz="2800" dirty="0" smtClean="0"/>
              <a:t>...«</a:t>
            </a:r>
          </a:p>
          <a:p>
            <a:r>
              <a:rPr lang="ru-RU" sz="2800" dirty="0" smtClean="0"/>
              <a:t>"...</a:t>
            </a:r>
            <a:r>
              <a:rPr lang="ru-RU" sz="2800" dirty="0"/>
              <a:t>какие у него глаза прекрасные, и какое все лицо прекрасное</a:t>
            </a:r>
            <a:r>
              <a:rPr lang="ru-RU" sz="2800" dirty="0" smtClean="0"/>
              <a:t>..."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52119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89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67944" y="685801"/>
            <a:ext cx="4161656" cy="5767535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sz="4000" dirty="0"/>
              <a:t>Одежда Раскольникова </a:t>
            </a:r>
            <a:endParaRPr lang="ru-RU" sz="4000" dirty="0" smtClean="0"/>
          </a:p>
          <a:p>
            <a:pPr marL="18288" indent="0">
              <a:buNone/>
            </a:pPr>
            <a:r>
              <a:rPr lang="ru-RU" sz="2400" dirty="0" smtClean="0"/>
              <a:t>"...</a:t>
            </a:r>
            <a:r>
              <a:rPr lang="ru-RU" sz="2400" dirty="0"/>
              <a:t>какой у него костюм, как он ужасно одет!..." "...Он был до того худо одет ... в таких лохмотьях..." </a:t>
            </a:r>
            <a:endParaRPr lang="ru-RU" sz="2400" dirty="0" smtClean="0"/>
          </a:p>
          <a:p>
            <a:pPr marL="18288" indent="0">
              <a:buNone/>
            </a:pPr>
            <a:r>
              <a:rPr lang="ru-RU" sz="2400" dirty="0" smtClean="0"/>
              <a:t>"...</a:t>
            </a:r>
            <a:r>
              <a:rPr lang="ru-RU" sz="2400" dirty="0"/>
              <a:t>Шляпа эта была высокая, круглая, </a:t>
            </a:r>
            <a:r>
              <a:rPr lang="ru-RU" sz="2400" dirty="0" err="1"/>
              <a:t>циммермановская</a:t>
            </a:r>
            <a:r>
              <a:rPr lang="ru-RU" sz="2400" dirty="0"/>
              <a:t>, но вся уже изношенная, совсем рыжая, вся в дырах и пятнах, без полей и самым </a:t>
            </a:r>
            <a:r>
              <a:rPr lang="ru-RU" sz="2400" dirty="0" err="1"/>
              <a:t>безобразнейшим</a:t>
            </a:r>
            <a:r>
              <a:rPr lang="ru-RU" sz="2400" dirty="0"/>
              <a:t> углом </a:t>
            </a:r>
            <a:r>
              <a:rPr lang="ru-RU" sz="2400" dirty="0" err="1"/>
              <a:t>заломившаяся</a:t>
            </a:r>
            <a:r>
              <a:rPr lang="ru-RU" sz="2400" dirty="0"/>
              <a:t> на сторону</a:t>
            </a:r>
            <a:r>
              <a:rPr lang="ru-RU" sz="2400" dirty="0" smtClean="0"/>
              <a:t>..."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5650"/>
            <a:ext cx="36861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90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853108"/>
            <a:ext cx="4665712" cy="5767535"/>
          </a:xfrm>
        </p:spPr>
        <p:txBody>
          <a:bodyPr/>
          <a:lstStyle/>
          <a:p>
            <a:pPr marL="18288" indent="0">
              <a:buNone/>
            </a:pPr>
            <a:r>
              <a:rPr lang="ru-RU" sz="4000" dirty="0"/>
              <a:t>Комната Раскольникова </a:t>
            </a:r>
            <a:endParaRPr lang="ru-RU" sz="4000" dirty="0" smtClean="0"/>
          </a:p>
          <a:p>
            <a:pPr marL="18288" indent="0">
              <a:buNone/>
            </a:pPr>
            <a:r>
              <a:rPr lang="ru-RU" sz="2400" dirty="0" smtClean="0"/>
              <a:t>"...</a:t>
            </a:r>
            <a:r>
              <a:rPr lang="ru-RU" sz="2400" dirty="0"/>
              <a:t>живу в доме </a:t>
            </a:r>
            <a:r>
              <a:rPr lang="ru-RU" sz="2400" dirty="0" err="1"/>
              <a:t>Шиля</a:t>
            </a:r>
            <a:r>
              <a:rPr lang="ru-RU" sz="2400" dirty="0"/>
              <a:t>, здесь в переулке, отсюда недалеко, в квартире </a:t>
            </a:r>
            <a:r>
              <a:rPr lang="ru-RU" sz="2400" dirty="0" err="1"/>
              <a:t>нумер</a:t>
            </a:r>
            <a:r>
              <a:rPr lang="ru-RU" sz="2400" dirty="0"/>
              <a:t> четырнадцать..." "...Каморка его приходилась под самою кровлей высокого пятиэтажного дома и походила более на шкаф, чем на квартиру..." "...точно гроб</a:t>
            </a:r>
            <a:r>
              <a:rPr lang="ru-RU" sz="2400" dirty="0" smtClean="0"/>
              <a:t>..."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676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54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23928" y="116632"/>
            <a:ext cx="5112568" cy="6624735"/>
          </a:xfrm>
        </p:spPr>
        <p:txBody>
          <a:bodyPr>
            <a:normAutofit fontScale="70000" lnSpcReduction="20000"/>
          </a:bodyPr>
          <a:lstStyle/>
          <a:p>
            <a:pPr marL="18288" indent="0">
              <a:buNone/>
            </a:pPr>
            <a:r>
              <a:rPr lang="ru-RU" sz="4300" dirty="0"/>
              <a:t>Характер Раскольникова </a:t>
            </a:r>
            <a:endParaRPr lang="ru-RU" sz="4300" dirty="0" smtClean="0"/>
          </a:p>
          <a:p>
            <a:pPr marL="18288" indent="0">
              <a:buNone/>
            </a:pPr>
            <a:r>
              <a:rPr lang="ru-RU" sz="3100" dirty="0" smtClean="0"/>
              <a:t>"...</a:t>
            </a:r>
            <a:r>
              <a:rPr lang="ru-RU" sz="3100" dirty="0"/>
              <a:t>Ужасно высоко себя ценит и, кажется, не без некоторого права на то</a:t>
            </a:r>
            <a:r>
              <a:rPr lang="ru-RU" sz="3100" dirty="0" smtClean="0"/>
              <a:t>...«</a:t>
            </a:r>
          </a:p>
          <a:p>
            <a:pPr marL="18288" indent="0">
              <a:buNone/>
            </a:pPr>
            <a:r>
              <a:rPr lang="ru-RU" sz="3100" dirty="0" smtClean="0"/>
              <a:t> </a:t>
            </a:r>
            <a:r>
              <a:rPr lang="ru-RU" sz="3100" dirty="0"/>
              <a:t>"...угрюм, мрачен, надменен и горд" </a:t>
            </a:r>
            <a:endParaRPr lang="ru-RU" sz="3100" dirty="0" smtClean="0"/>
          </a:p>
          <a:p>
            <a:pPr marL="18288" indent="0">
              <a:buNone/>
            </a:pPr>
            <a:r>
              <a:rPr lang="ru-RU" sz="3100" dirty="0" smtClean="0"/>
              <a:t>"...</a:t>
            </a:r>
            <a:r>
              <a:rPr lang="ru-RU" sz="3100" dirty="0"/>
              <a:t>мнителен и ипохондрик" </a:t>
            </a:r>
            <a:endParaRPr lang="ru-RU" sz="3100" dirty="0" smtClean="0"/>
          </a:p>
          <a:p>
            <a:pPr marL="18288" indent="0">
              <a:buNone/>
            </a:pPr>
            <a:r>
              <a:rPr lang="ru-RU" sz="3100" dirty="0" smtClean="0"/>
              <a:t>"...</a:t>
            </a:r>
            <a:r>
              <a:rPr lang="ru-RU" sz="3100" dirty="0"/>
              <a:t>Великодушен и добр" </a:t>
            </a:r>
            <a:endParaRPr lang="ru-RU" sz="3100" dirty="0" smtClean="0"/>
          </a:p>
          <a:p>
            <a:pPr marL="18288" indent="0">
              <a:buNone/>
            </a:pPr>
            <a:r>
              <a:rPr lang="ru-RU" sz="3100" dirty="0" smtClean="0"/>
              <a:t>"...</a:t>
            </a:r>
            <a:r>
              <a:rPr lang="ru-RU" sz="3100" dirty="0"/>
              <a:t>Чувств своих не любит высказывать и скорей жестокость сделает, чем словами выскажет сердце</a:t>
            </a:r>
            <a:r>
              <a:rPr lang="ru-RU" sz="3100" dirty="0" smtClean="0"/>
              <a:t>.«</a:t>
            </a:r>
          </a:p>
          <a:p>
            <a:pPr marL="18288" indent="0">
              <a:buNone/>
            </a:pPr>
            <a:r>
              <a:rPr lang="ru-RU" sz="3100" dirty="0" smtClean="0"/>
              <a:t> </a:t>
            </a:r>
            <a:r>
              <a:rPr lang="ru-RU" sz="3100" dirty="0"/>
              <a:t>"...Иногда, впрочем, вовсе не ипохондрик, а просто холоден и бесчувствен до </a:t>
            </a:r>
            <a:r>
              <a:rPr lang="ru-RU" sz="3100" dirty="0" smtClean="0"/>
              <a:t>бесчеловечия«</a:t>
            </a:r>
          </a:p>
          <a:p>
            <a:pPr marL="18288" indent="0">
              <a:buNone/>
            </a:pPr>
            <a:r>
              <a:rPr lang="ru-RU" sz="3100" dirty="0" smtClean="0"/>
              <a:t> </a:t>
            </a:r>
            <a:r>
              <a:rPr lang="ru-RU" sz="3100" dirty="0"/>
              <a:t>"...точно в нем два противоположные характера поочередно сменяются. </a:t>
            </a:r>
            <a:endParaRPr lang="ru-RU" sz="3100" dirty="0" smtClean="0"/>
          </a:p>
          <a:p>
            <a:pPr marL="18288" indent="0">
              <a:buNone/>
            </a:pPr>
            <a:r>
              <a:rPr lang="ru-RU" sz="3100" dirty="0" smtClean="0"/>
              <a:t>"...</a:t>
            </a:r>
            <a:r>
              <a:rPr lang="ru-RU" sz="3100" dirty="0"/>
              <a:t>Ужасно иногда неразговорчив!" </a:t>
            </a:r>
            <a:endParaRPr lang="ru-RU" sz="3100" dirty="0" smtClean="0"/>
          </a:p>
          <a:p>
            <a:pPr marL="18288" indent="0">
              <a:buNone/>
            </a:pPr>
            <a:r>
              <a:rPr lang="ru-RU" sz="3100" dirty="0" smtClean="0"/>
              <a:t>"...</a:t>
            </a:r>
            <a:r>
              <a:rPr lang="ru-RU" sz="3100" dirty="0"/>
              <a:t>я трус и… подлец!" </a:t>
            </a:r>
            <a:endParaRPr lang="ru-RU" sz="3100" dirty="0" smtClean="0"/>
          </a:p>
          <a:p>
            <a:pPr marL="18288" indent="0">
              <a:buNone/>
            </a:pPr>
            <a:r>
              <a:rPr lang="ru-RU" sz="3100" dirty="0" smtClean="0"/>
              <a:t>"...</a:t>
            </a:r>
            <a:r>
              <a:rPr lang="ru-RU" sz="3100" dirty="0"/>
              <a:t>все‑таки не безнадежный подлец</a:t>
            </a:r>
            <a:r>
              <a:rPr lang="ru-RU" sz="3100" dirty="0" smtClean="0"/>
              <a:t>..."</a:t>
            </a:r>
            <a:endParaRPr lang="ru-RU" sz="3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81642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193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</TotalTime>
  <Words>243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Базовая</vt:lpstr>
      <vt:lpstr>Образ  Родиона Раскольникова Урок литературы в 10 классе Учитель русского языка и литературы  Логинова Милена Михайловна МБОУ СОШ  №28 ст. Тамань Темрюкского района Краснодарского края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Родиона Раскольникова</dc:title>
  <dc:creator>Родители</dc:creator>
  <cp:lastModifiedBy>Милена</cp:lastModifiedBy>
  <cp:revision>3</cp:revision>
  <dcterms:created xsi:type="dcterms:W3CDTF">2016-01-17T17:01:36Z</dcterms:created>
  <dcterms:modified xsi:type="dcterms:W3CDTF">2016-08-24T12:03:51Z</dcterms:modified>
</cp:coreProperties>
</file>