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7" r:id="rId4"/>
    <p:sldId id="261" r:id="rId5"/>
    <p:sldId id="258" r:id="rId6"/>
    <p:sldId id="262" r:id="rId7"/>
    <p:sldId id="263" r:id="rId8"/>
    <p:sldId id="259" r:id="rId9"/>
    <p:sldId id="266" r:id="rId10"/>
    <p:sldId id="267" r:id="rId11"/>
    <p:sldId id="268" r:id="rId12"/>
    <p:sldId id="273" r:id="rId13"/>
    <p:sldId id="281" r:id="rId14"/>
    <p:sldId id="274" r:id="rId15"/>
    <p:sldId id="275" r:id="rId16"/>
    <p:sldId id="276" r:id="rId17"/>
    <p:sldId id="278" r:id="rId18"/>
    <p:sldId id="279" r:id="rId19"/>
    <p:sldId id="291" r:id="rId20"/>
    <p:sldId id="277" r:id="rId21"/>
    <p:sldId id="280" r:id="rId22"/>
    <p:sldId id="293" r:id="rId23"/>
    <p:sldId id="282" r:id="rId24"/>
    <p:sldId id="283" r:id="rId25"/>
    <p:sldId id="285" r:id="rId26"/>
    <p:sldId id="289" r:id="rId27"/>
    <p:sldId id="286" r:id="rId28"/>
    <p:sldId id="287" r:id="rId29"/>
    <p:sldId id="288" r:id="rId30"/>
    <p:sldId id="284" r:id="rId31"/>
    <p:sldId id="264" r:id="rId32"/>
    <p:sldId id="265" r:id="rId33"/>
    <p:sldId id="29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EB1861-DA04-49C1-938C-CE677AFC5DE1}" type="datetimeFigureOut">
              <a:rPr lang="ru-RU" smtClean="0"/>
              <a:pPr/>
              <a:t>26.04.2011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F162D7-1824-4739-A0ED-C8169ACE72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EB1861-DA04-49C1-938C-CE677AFC5DE1}" type="datetimeFigureOut">
              <a:rPr lang="ru-RU" smtClean="0"/>
              <a:pPr/>
              <a:t>26.04.2011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F162D7-1824-4739-A0ED-C8169ACE7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EB1861-DA04-49C1-938C-CE677AFC5DE1}" type="datetimeFigureOut">
              <a:rPr lang="ru-RU" smtClean="0"/>
              <a:pPr/>
              <a:t>26.04.2011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F162D7-1824-4739-A0ED-C8169ACE7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EB1861-DA04-49C1-938C-CE677AFC5DE1}" type="datetimeFigureOut">
              <a:rPr lang="ru-RU" smtClean="0"/>
              <a:pPr/>
              <a:t>26.04.2011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F162D7-1824-4739-A0ED-C8169ACE7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EB1861-DA04-49C1-938C-CE677AFC5DE1}" type="datetimeFigureOut">
              <a:rPr lang="ru-RU" smtClean="0"/>
              <a:pPr/>
              <a:t>26.04.2011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F162D7-1824-4739-A0ED-C8169ACE72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EB1861-DA04-49C1-938C-CE677AFC5DE1}" type="datetimeFigureOut">
              <a:rPr lang="ru-RU" smtClean="0"/>
              <a:pPr/>
              <a:t>26.04.2011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F162D7-1824-4739-A0ED-C8169ACE7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EB1861-DA04-49C1-938C-CE677AFC5DE1}" type="datetimeFigureOut">
              <a:rPr lang="ru-RU" smtClean="0"/>
              <a:pPr/>
              <a:t>26.04.2011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F162D7-1824-4739-A0ED-C8169ACE7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EB1861-DA04-49C1-938C-CE677AFC5DE1}" type="datetimeFigureOut">
              <a:rPr lang="ru-RU" smtClean="0"/>
              <a:pPr/>
              <a:t>26.04.2011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F162D7-1824-4739-A0ED-C8169ACE7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EB1861-DA04-49C1-938C-CE677AFC5DE1}" type="datetimeFigureOut">
              <a:rPr lang="ru-RU" smtClean="0"/>
              <a:pPr/>
              <a:t>26.04.2011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F162D7-1824-4739-A0ED-C8169ACE72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EB1861-DA04-49C1-938C-CE677AFC5DE1}" type="datetimeFigureOut">
              <a:rPr lang="ru-RU" smtClean="0"/>
              <a:pPr/>
              <a:t>26.04.2011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F162D7-1824-4739-A0ED-C8169ACE7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EB1861-DA04-49C1-938C-CE677AFC5DE1}" type="datetimeFigureOut">
              <a:rPr lang="ru-RU" smtClean="0"/>
              <a:pPr/>
              <a:t>26.04.2011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F162D7-1824-4739-A0ED-C8169ACE72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2EB1861-DA04-49C1-938C-CE677AFC5DE1}" type="datetimeFigureOut">
              <a:rPr lang="ru-RU" smtClean="0"/>
              <a:pPr/>
              <a:t>26.04.2011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DF162D7-1824-4739-A0ED-C8169ACE72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87450" y="188913"/>
            <a:ext cx="7956550" cy="1168385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Monotype Corsiva" pitchFamily="66" charset="0"/>
              </a:rPr>
              <a:t>Презентация опыта работы</a:t>
            </a:r>
          </a:p>
        </p:txBody>
      </p:sp>
      <p:pic>
        <p:nvPicPr>
          <p:cNvPr id="30728" name="Picture 8" descr="сканирование00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628775"/>
            <a:ext cx="3635375" cy="3432175"/>
          </a:xfrm>
          <a:prstGeom prst="rect">
            <a:avLst/>
          </a:prstGeom>
          <a:noFill/>
        </p:spPr>
      </p:pic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2124075" y="1557338"/>
            <a:ext cx="701992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kumimoji="0" lang="ru-RU" sz="3200" b="1" i="1" dirty="0">
              <a:solidFill>
                <a:srgbClr val="333300"/>
              </a:solidFill>
              <a:latin typeface="Georgia" pitchFamily="18" charset="0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kumimoji="0" lang="ru-RU" sz="3200" b="1" i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учителя </a:t>
            </a:r>
            <a:r>
              <a:rPr kumimoji="0" lang="ru-RU" sz="3200" b="1" i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истории и </a:t>
            </a:r>
            <a:endParaRPr kumimoji="0" lang="ru-RU" sz="3200" b="1" i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kumimoji="0" lang="ru-RU" sz="3200" b="1" i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кубановедения</a:t>
            </a:r>
            <a:r>
              <a:rPr kumimoji="0" lang="ru-RU" sz="3200" b="1" i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kumimoji="0" lang="ru-RU" sz="3200" b="1" i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МБОУ </a:t>
            </a:r>
            <a:r>
              <a:rPr kumimoji="0" lang="ru-RU" sz="3200" b="1" i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СОШ </a:t>
            </a:r>
            <a:r>
              <a:rPr kumimoji="0" lang="ru-RU" sz="3200" b="1" i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№28 ст. Тамань</a:t>
            </a:r>
            <a:endParaRPr kumimoji="0" lang="ru-RU" sz="3200" b="1" i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kumimoji="0" lang="ru-RU" sz="3200" b="1" i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kumimoji="0" lang="ru-RU" sz="3600" b="1" i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Говорова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kumimoji="0" lang="ru-RU" sz="3600" b="1" i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Олега Владимировича</a:t>
            </a:r>
            <a:endParaRPr kumimoji="0" lang="ru-RU" sz="3600" b="1" i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Бинарные уроки</a:t>
            </a:r>
            <a:endParaRPr lang="ru-RU" dirty="0"/>
          </a:p>
        </p:txBody>
      </p:sp>
      <p:pic>
        <p:nvPicPr>
          <p:cNvPr id="8194" name="Picture 2" descr="C:\Documents and Settings\Admin\Рабочий стол\Учитель года 2011\олег\Говоров фото\КВН Говоров 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4" y="1428736"/>
            <a:ext cx="4387929" cy="3290947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Учитель года 2011\олег\Говоров фото\КВН Говоров 0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2" y="2876198"/>
            <a:ext cx="4429156" cy="3322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Внеурочная деятельность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Обзорные и тематические лекции</a:t>
            </a:r>
          </a:p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Беседы</a:t>
            </a:r>
          </a:p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Экскурсии</a:t>
            </a:r>
          </a:p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Консультации</a:t>
            </a:r>
          </a:p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Научные чтения</a:t>
            </a:r>
          </a:p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Литературные вечера</a:t>
            </a:r>
          </a:p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Киносеансы</a:t>
            </a:r>
          </a:p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Встречи с интересными людьми</a:t>
            </a:r>
          </a:p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Конкурсы, викторины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Тематические лекции, беседы, экскурсии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Тематика экскурсий: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История нашей школы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Освобождение Тамани от немецко-фашистских захватчиков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15 февраля – День вывода советских войск из Афганистана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Тамань в годы оккупации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Суворов на Тамани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Победа Ф.Ф. Ушакова в Керченском проливе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Природные памятники Тамани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Исторические памятники Тамани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Быт старой Тамани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Символы власти Кубани и Тамани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Documents and Settings\Admin\Рабочий стол\Учитель года 2011\олег\Говоров фото\P10300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8228" y="128121"/>
            <a:ext cx="7428614" cy="6301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Admin\Рабочий стол\Учитель года 2011\олег\Говоров фото\P10308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428604"/>
            <a:ext cx="8029622" cy="6022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Admin\Рабочий стол\Учитель года 2011\олег\Говоров фото\P22001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6215" y="52846"/>
            <a:ext cx="8502065" cy="63765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Просмотры фильмов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Admin\Рабочий стол\Учитель года 2011\олег\P10203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Встречи с интересными людьми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Писатель Николай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Ивеншев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Documents and Settings\Admin\Рабочий стол\Учитель года 2011\олег\сканирование0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1655615"/>
            <a:ext cx="6643734" cy="44890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Admin\Рабочий стол\Учитель года 2011\олег\сканирование0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500042"/>
            <a:ext cx="7995830" cy="54428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Documents and Settings\Admin\Мои документы\Мои результаты сканирования\2011-03 (мар)\сканирование00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20914" y="642918"/>
            <a:ext cx="7923086" cy="54006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92869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 Моё профессиональное кредо: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4" name="Picture 9" descr="C:\Documents and Settings\Admin\Рабочий стол\Учитель года 2011\олег\DSCN39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86512" y="2428868"/>
            <a:ext cx="2500330" cy="388831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3071810"/>
            <a:ext cx="5572164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Образование высшее,  в 1992 году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закончила </a:t>
            </a:r>
            <a:r>
              <a:rPr lang="ru-RU" sz="24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КубГУ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по специальности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история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Учитель истории и </a:t>
            </a:r>
            <a:r>
              <a:rPr lang="ru-RU" sz="24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кубановедения</a:t>
            </a:r>
            <a:endParaRPr lang="ru-RU" sz="24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первой квалификационной  категории.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Руководитель МО учителей общественных наук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Курсы повышения квалификации: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в 2007,  2009 годах.</a:t>
            </a:r>
            <a:endParaRPr lang="ru-RU" sz="24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3684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Зональный семинар учителей истории,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кубановедения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географии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2009 год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Рабочий стол\Учитель года 2011\олег\Говоров фото\P10104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857356" y="2071678"/>
            <a:ext cx="6096043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Исследовательская работа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Пополнение экспонатов  школьного музея</a:t>
            </a:r>
          </a:p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Написание исследовательских , проектных работ</a:t>
            </a:r>
          </a:p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Работа в рамках научного общества учащихся «Интеллект»- руководитель секции краеведения</a:t>
            </a:r>
          </a:p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Сотрудничество с музеями Темрюкского района</a:t>
            </a:r>
          </a:p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Участие в краеведческих конкурсах и викторинах</a:t>
            </a:r>
            <a:endParaRPr lang="ru-RU" dirty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Проектная деятельность на уроках истории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кубановедения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endParaRPr lang="ru-RU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Темы проектов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Суворов на Тамани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Атамань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Памятники природы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Покровская церковь</a:t>
            </a:r>
          </a:p>
          <a:p>
            <a:pPr>
              <a:buFont typeface="Wingdings" pitchFamily="2" charset="2"/>
              <a:buChar char="v"/>
            </a:pPr>
            <a:endParaRPr lang="ru-RU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Char char="v"/>
            </a:pPr>
            <a:endParaRPr lang="ru-RU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Межрегиональная конференция исследовательских работ учащихся «Первые шаги»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521838"/>
          </a:xfrm>
        </p:spPr>
        <p:txBody>
          <a:bodyPr>
            <a:normAutofit fontScale="85000" lnSpcReduction="10000"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Анапа- Тамань – 2010 г</a:t>
            </a:r>
            <a:endParaRPr lang="ru-RU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9218" name="Picture 2" descr="C:\Documents and Settings\Admin\Рабочий стол\Учитель года 2011\олег\сканирование00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786314" y="227636"/>
            <a:ext cx="4214842" cy="5928568"/>
          </a:xfrm>
          <a:prstGeom prst="rect">
            <a:avLst/>
          </a:prstGeom>
          <a:noFill/>
        </p:spPr>
      </p:pic>
      <p:pic>
        <p:nvPicPr>
          <p:cNvPr id="9219" name="Picture 3" descr="C:\Documents and Settings\Admin\Рабочий стол\Учитель года 2011\олег\IMG_37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3071810"/>
            <a:ext cx="4095779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6778"/>
            <a:ext cx="3838604" cy="1354834"/>
          </a:xfrm>
        </p:spPr>
        <p:txBody>
          <a:bodyPr/>
          <a:lstStyle/>
          <a:p>
            <a:r>
              <a:rPr lang="ru-RU" dirty="0" smtClean="0"/>
              <a:t>Военно-историческая викторина «Во славу воинской доблести»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2000240"/>
            <a:ext cx="3810000" cy="107157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Темрюкский историко-археологический музей</a:t>
            </a:r>
            <a:endParaRPr lang="ru-RU" sz="24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0242" name="Picture 2" descr="C:\Documents and Settings\Admin\Рабочий стол\Учитель года 2011\олег\сканирование00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357166"/>
            <a:ext cx="4071966" cy="625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Викторина «</a:t>
            </a:r>
            <a:r>
              <a:rPr lang="ru-RU" dirty="0" err="1" smtClean="0"/>
              <a:t>Гермонасса-Тмутаракань-Тамань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1785926"/>
            <a:ext cx="3810000" cy="187916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Учащиеся СОШ № 28 заняли 1 место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Сентябрь 2008 г</a:t>
            </a:r>
            <a:endParaRPr lang="ru-RU" sz="24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1266" name="Picture 2" descr="C:\Documents and Settings\Admin\Рабочий стол\Учитель года 2011\олег\сканирование00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07500" y="121042"/>
            <a:ext cx="4518593" cy="6308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Городская викторина «Уходили в легенды герои»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785926"/>
            <a:ext cx="3810000" cy="6985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Корецкая Мария 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2008 год</a:t>
            </a:r>
            <a:endParaRPr lang="ru-RU" sz="28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5362" name="Picture 2" descr="C:\Documents and Settings\Admin\Рабочий стол\Учитель года 2011\олег\сканирование00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4" y="214290"/>
            <a:ext cx="4429156" cy="6393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783462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Муниципальный этап интеллектуальной викторины «Твои имена Россия –Екатерина Великая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2428868"/>
            <a:ext cx="3810000" cy="6985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1 место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Темрюк 2009 год</a:t>
            </a:r>
            <a:endParaRPr lang="ru-RU" sz="28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2290" name="Picture 2" descr="C:\Documents and Settings\Admin\Рабочий стол\Учитель года 2011\олег\сканирование00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357166"/>
            <a:ext cx="4286280" cy="6187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Documents and Settings\Admin\Рабочий стол\Учитель года 2011\олег\сканирование00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8226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6778"/>
            <a:ext cx="3910042" cy="1569148"/>
          </a:xfrm>
        </p:spPr>
        <p:txBody>
          <a:bodyPr/>
          <a:lstStyle/>
          <a:p>
            <a:r>
              <a:rPr lang="ru-RU" dirty="0" smtClean="0"/>
              <a:t>Дистанционные олимпиады Центр творческих инициатив «</a:t>
            </a:r>
            <a:r>
              <a:rPr lang="ru-RU" dirty="0" err="1" smtClean="0"/>
              <a:t>Снейл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2071678"/>
            <a:ext cx="3810000" cy="6985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Всероссийский дистанционный конкурс «Имя в истории»</a:t>
            </a:r>
            <a:endParaRPr lang="ru-RU" sz="24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4338" name="Picture 2" descr="C:\Documents and Settings\Admin\Рабочий стол\Учитель года 2011\олег\сканирование00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91220"/>
            <a:ext cx="4324454" cy="6338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педагогического опыта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4298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«Школьный музей и его роль в изучении истории страны, края, станицы»</a:t>
            </a:r>
            <a:endParaRPr lang="ru-RU" sz="3600" b="1" dirty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Documents and Settings\Admin\Рабочий стол\Учитель года 2011\олег\Говоров фото\P103088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2928934"/>
            <a:ext cx="5000660" cy="3750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Победители  олимпиад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Муниципальный этап</a:t>
            </a:r>
          </a:p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2 место – </a:t>
            </a:r>
            <a:r>
              <a:rPr lang="ru-RU" dirty="0" err="1" smtClean="0">
                <a:solidFill>
                  <a:srgbClr val="C00000"/>
                </a:solidFill>
                <a:latin typeface="Monotype Corsiva" pitchFamily="66" charset="0"/>
              </a:rPr>
              <a:t>кубановедение</a:t>
            </a: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 – 2010 г</a:t>
            </a:r>
          </a:p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1 место – история -2008,2009,2010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Зональный этап (г. Славянск-на-Кубани) </a:t>
            </a:r>
          </a:p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Боженко Сергей – 4 место – 2008 г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Региональный этап</a:t>
            </a:r>
          </a:p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Боженко Сергей – участник – 2011 г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Победители олимпиад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Admin\Мои документы\Мои результаты сканирования\2011-03 (мар)\сканирование0086.t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286248" y="1643050"/>
            <a:ext cx="2672542" cy="3819698"/>
          </a:xfrm>
          <a:prstGeom prst="rect">
            <a:avLst/>
          </a:prstGeom>
          <a:noFill/>
        </p:spPr>
      </p:pic>
      <p:pic>
        <p:nvPicPr>
          <p:cNvPr id="6147" name="Picture 3" descr="D:\Мои результаты сканирования\сканирование0097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0298" y="2214554"/>
            <a:ext cx="2489911" cy="3571876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Учитель года 2011\олег\сканирование001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00826" y="0"/>
            <a:ext cx="2446033" cy="3500462"/>
          </a:xfrm>
          <a:prstGeom prst="rect">
            <a:avLst/>
          </a:prstGeom>
          <a:noFill/>
        </p:spPr>
      </p:pic>
      <p:pic>
        <p:nvPicPr>
          <p:cNvPr id="17410" name="Picture 2" descr="C:\Documents and Settings\Admin\Мои документы\Мои результаты сканирования\2011-02 (фев)\сканирование000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3263763"/>
            <a:ext cx="2494500" cy="3594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методической работе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Documents and Settings\Admin\Рабочий стол\Учитель года 2011\олег\сканирование00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43375" y="0"/>
            <a:ext cx="2600625" cy="3992563"/>
          </a:xfrm>
          <a:prstGeom prst="rect">
            <a:avLst/>
          </a:prstGeom>
          <a:noFill/>
        </p:spPr>
      </p:pic>
      <p:pic>
        <p:nvPicPr>
          <p:cNvPr id="18437" name="Picture 5" descr="C:\Documents and Settings\Admin\Рабочий стол\Учитель года 2011\олег\сканирование00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1000108"/>
            <a:ext cx="2981321" cy="4092322"/>
          </a:xfrm>
          <a:prstGeom prst="rect">
            <a:avLst/>
          </a:prstGeom>
          <a:noFill/>
        </p:spPr>
      </p:pic>
      <p:pic>
        <p:nvPicPr>
          <p:cNvPr id="18438" name="Picture 6" descr="C:\Documents and Settings\Admin\Рабочий стол\Учитель года 2011\олег\сканирование001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28794" y="1928802"/>
            <a:ext cx="2876547" cy="4154562"/>
          </a:xfrm>
          <a:prstGeom prst="rect">
            <a:avLst/>
          </a:prstGeom>
          <a:noFill/>
        </p:spPr>
      </p:pic>
      <p:pic>
        <p:nvPicPr>
          <p:cNvPr id="18439" name="Picture 7" descr="C:\Documents and Settings\Admin\Рабочий стол\Учитель года 2011\олег\сканирование001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121777"/>
            <a:ext cx="2681761" cy="3736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Благодарности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 descr="C:\Documents and Settings\Admin\Рабочий стол\Учитель года 2011\олег\сканирование00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555469"/>
            <a:ext cx="2974797" cy="4302531"/>
          </a:xfrm>
          <a:prstGeom prst="rect">
            <a:avLst/>
          </a:prstGeom>
          <a:noFill/>
        </p:spPr>
      </p:pic>
      <p:pic>
        <p:nvPicPr>
          <p:cNvPr id="6" name="Picture 3" descr="C:\Documents and Settings\Admin\Рабочий стол\Учитель года 2011\олег\сканирование00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8" y="357166"/>
            <a:ext cx="3000364" cy="4339509"/>
          </a:xfrm>
          <a:prstGeom prst="rect">
            <a:avLst/>
          </a:prstGeom>
          <a:noFill/>
        </p:spPr>
      </p:pic>
      <p:pic>
        <p:nvPicPr>
          <p:cNvPr id="19458" name="Picture 2" descr="C:\Documents and Settings\Admin\Рабочий стол\Учитель года 2011\олег\сканирование00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4678" y="1571612"/>
            <a:ext cx="3181380" cy="447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15" name="Rectangle 11"/>
          <p:cNvSpPr>
            <a:spLocks noChangeArrowheads="1"/>
          </p:cNvSpPr>
          <p:nvPr/>
        </p:nvSpPr>
        <p:spPr bwMode="auto">
          <a:xfrm>
            <a:off x="3276600" y="981075"/>
            <a:ext cx="2592388" cy="1079500"/>
          </a:xfrm>
          <a:prstGeom prst="rect">
            <a:avLst/>
          </a:prstGeom>
          <a:solidFill>
            <a:schemeClr val="accent2">
              <a:alpha val="60001"/>
            </a:schemeClr>
          </a:solidFill>
          <a:ln w="22225" algn="ctr">
            <a:solidFill>
              <a:srgbClr val="000099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/>
            <a:r>
              <a:rPr kumimoji="0" lang="ru-RU" b="1" dirty="0"/>
              <a:t>Оптимизация</a:t>
            </a:r>
          </a:p>
          <a:p>
            <a:pPr algn="ctr"/>
            <a:r>
              <a:rPr kumimoji="0" lang="ru-RU" b="1" dirty="0"/>
              <a:t>учебного </a:t>
            </a:r>
          </a:p>
          <a:p>
            <a:pPr algn="ctr"/>
            <a:r>
              <a:rPr kumimoji="0" lang="ru-RU" b="1" dirty="0"/>
              <a:t>процесса</a:t>
            </a:r>
          </a:p>
        </p:txBody>
      </p:sp>
      <p:sp>
        <p:nvSpPr>
          <p:cNvPr id="123916" name="Rectangle 12"/>
          <p:cNvSpPr>
            <a:spLocks noChangeArrowheads="1"/>
          </p:cNvSpPr>
          <p:nvPr/>
        </p:nvSpPr>
        <p:spPr bwMode="auto">
          <a:xfrm>
            <a:off x="6156325" y="1412875"/>
            <a:ext cx="2809875" cy="1223963"/>
          </a:xfrm>
          <a:prstGeom prst="rect">
            <a:avLst/>
          </a:prstGeom>
          <a:solidFill>
            <a:schemeClr val="accent2">
              <a:alpha val="60001"/>
            </a:schemeClr>
          </a:solidFill>
          <a:ln w="22225" algn="ctr">
            <a:solidFill>
              <a:srgbClr val="000099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/>
            <a:r>
              <a:rPr kumimoji="0" lang="ru-RU" b="1"/>
              <a:t>Повышение</a:t>
            </a:r>
          </a:p>
          <a:p>
            <a:pPr algn="ctr"/>
            <a:r>
              <a:rPr kumimoji="0" lang="ru-RU" b="1"/>
              <a:t>мотивации</a:t>
            </a:r>
          </a:p>
          <a:p>
            <a:pPr algn="ctr"/>
            <a:r>
              <a:rPr kumimoji="0" lang="ru-RU" b="1"/>
              <a:t>к обучению</a:t>
            </a:r>
          </a:p>
        </p:txBody>
      </p:sp>
      <p:sp>
        <p:nvSpPr>
          <p:cNvPr id="123917" name="Rectangle 13"/>
          <p:cNvSpPr>
            <a:spLocks noChangeArrowheads="1"/>
          </p:cNvSpPr>
          <p:nvPr/>
        </p:nvSpPr>
        <p:spPr bwMode="auto">
          <a:xfrm>
            <a:off x="468313" y="1557338"/>
            <a:ext cx="2590800" cy="1152525"/>
          </a:xfrm>
          <a:prstGeom prst="rect">
            <a:avLst/>
          </a:prstGeom>
          <a:solidFill>
            <a:srgbClr val="FF0000">
              <a:alpha val="60001"/>
            </a:srgbClr>
          </a:solidFill>
          <a:ln w="22225" algn="ctr">
            <a:solidFill>
              <a:srgbClr val="000099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/>
            <a:r>
              <a:rPr kumimoji="0" lang="ru-RU" b="1" dirty="0" smtClean="0"/>
              <a:t>Создание музея</a:t>
            </a:r>
            <a:endParaRPr kumimoji="0" lang="ru-RU" b="1" dirty="0"/>
          </a:p>
        </p:txBody>
      </p:sp>
      <p:sp>
        <p:nvSpPr>
          <p:cNvPr id="123918" name="Rectangle 14"/>
          <p:cNvSpPr>
            <a:spLocks noChangeArrowheads="1"/>
          </p:cNvSpPr>
          <p:nvPr/>
        </p:nvSpPr>
        <p:spPr bwMode="auto">
          <a:xfrm>
            <a:off x="323850" y="4581525"/>
            <a:ext cx="2736850" cy="1225550"/>
          </a:xfrm>
          <a:prstGeom prst="rect">
            <a:avLst/>
          </a:prstGeom>
          <a:solidFill>
            <a:schemeClr val="accent2">
              <a:alpha val="60001"/>
            </a:schemeClr>
          </a:solidFill>
          <a:ln w="22225" algn="ctr">
            <a:solidFill>
              <a:srgbClr val="000099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/>
            <a:r>
              <a:rPr lang="ru-RU" b="1" dirty="0" smtClean="0"/>
              <a:t>Непосредственное </a:t>
            </a:r>
          </a:p>
          <a:p>
            <a:pPr algn="ctr"/>
            <a:r>
              <a:rPr lang="ru-RU" b="1" dirty="0"/>
              <a:t>н</a:t>
            </a:r>
            <a:r>
              <a:rPr kumimoji="0" lang="ru-RU" b="1" dirty="0" smtClean="0"/>
              <a:t>аблюдение учащимися</a:t>
            </a:r>
          </a:p>
          <a:p>
            <a:pPr algn="ctr"/>
            <a:r>
              <a:rPr lang="ru-RU" b="1" dirty="0"/>
              <a:t>о</a:t>
            </a:r>
            <a:r>
              <a:rPr lang="ru-RU" b="1" dirty="0" smtClean="0"/>
              <a:t>бъекта изучения</a:t>
            </a:r>
            <a:endParaRPr kumimoji="0" lang="ru-RU" b="1" dirty="0"/>
          </a:p>
        </p:txBody>
      </p:sp>
      <p:sp>
        <p:nvSpPr>
          <p:cNvPr id="123919" name="Rectangle 15"/>
          <p:cNvSpPr>
            <a:spLocks noChangeArrowheads="1"/>
          </p:cNvSpPr>
          <p:nvPr/>
        </p:nvSpPr>
        <p:spPr bwMode="auto">
          <a:xfrm>
            <a:off x="3276600" y="5229225"/>
            <a:ext cx="2592388" cy="1079500"/>
          </a:xfrm>
          <a:prstGeom prst="rect">
            <a:avLst/>
          </a:prstGeom>
          <a:solidFill>
            <a:schemeClr val="accent2">
              <a:alpha val="60001"/>
            </a:schemeClr>
          </a:solidFill>
          <a:ln w="22225" algn="ctr">
            <a:solidFill>
              <a:srgbClr val="000099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/>
            <a:r>
              <a:rPr lang="ru-RU" b="1" dirty="0" smtClean="0"/>
              <a:t>Развитие патриотизма и</a:t>
            </a:r>
          </a:p>
          <a:p>
            <a:pPr algn="ctr"/>
            <a:r>
              <a:rPr lang="ru-RU" b="1" dirty="0" smtClean="0"/>
              <a:t> гражданственности</a:t>
            </a:r>
            <a:endParaRPr kumimoji="0" lang="ru-RU" b="1" dirty="0"/>
          </a:p>
        </p:txBody>
      </p:sp>
      <p:sp>
        <p:nvSpPr>
          <p:cNvPr id="123920" name="Rectangle 16"/>
          <p:cNvSpPr>
            <a:spLocks noChangeArrowheads="1"/>
          </p:cNvSpPr>
          <p:nvPr/>
        </p:nvSpPr>
        <p:spPr bwMode="auto">
          <a:xfrm>
            <a:off x="6156325" y="4508500"/>
            <a:ext cx="2736850" cy="1225550"/>
          </a:xfrm>
          <a:prstGeom prst="rect">
            <a:avLst/>
          </a:prstGeom>
          <a:solidFill>
            <a:schemeClr val="accent2">
              <a:alpha val="60001"/>
            </a:schemeClr>
          </a:solidFill>
          <a:ln w="22225" algn="ctr">
            <a:solidFill>
              <a:srgbClr val="000099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/>
            <a:r>
              <a:rPr kumimoji="0" lang="ru-RU" b="1"/>
              <a:t>Решение</a:t>
            </a:r>
          </a:p>
          <a:p>
            <a:pPr algn="ctr"/>
            <a:r>
              <a:rPr kumimoji="0" lang="ru-RU" b="1"/>
              <a:t>проблемы </a:t>
            </a:r>
          </a:p>
          <a:p>
            <a:pPr algn="ctr"/>
            <a:r>
              <a:rPr kumimoji="0" lang="ru-RU" b="1"/>
              <a:t>наглядности</a:t>
            </a:r>
          </a:p>
        </p:txBody>
      </p:sp>
      <p:sp>
        <p:nvSpPr>
          <p:cNvPr id="123921" name="Rectangle 17"/>
          <p:cNvSpPr>
            <a:spLocks noChangeArrowheads="1"/>
          </p:cNvSpPr>
          <p:nvPr/>
        </p:nvSpPr>
        <p:spPr bwMode="auto">
          <a:xfrm>
            <a:off x="0" y="2997200"/>
            <a:ext cx="2736850" cy="1225550"/>
          </a:xfrm>
          <a:prstGeom prst="rect">
            <a:avLst/>
          </a:prstGeom>
          <a:solidFill>
            <a:schemeClr val="accent2">
              <a:alpha val="60001"/>
            </a:schemeClr>
          </a:solidFill>
          <a:ln w="22225" algn="ctr">
            <a:solidFill>
              <a:srgbClr val="000099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/>
            <a:r>
              <a:rPr kumimoji="0" lang="ru-RU" b="1" dirty="0"/>
              <a:t>Стимулирование</a:t>
            </a:r>
          </a:p>
          <a:p>
            <a:pPr algn="ctr"/>
            <a:r>
              <a:rPr kumimoji="0" lang="ru-RU" b="1" dirty="0"/>
              <a:t>самостоятельной,</a:t>
            </a:r>
          </a:p>
          <a:p>
            <a:pPr algn="ctr"/>
            <a:r>
              <a:rPr kumimoji="0" lang="ru-RU" b="1" dirty="0"/>
              <a:t>исследовательской</a:t>
            </a:r>
          </a:p>
          <a:p>
            <a:pPr algn="ctr"/>
            <a:r>
              <a:rPr kumimoji="0" lang="ru-RU" b="1" dirty="0"/>
              <a:t>работы</a:t>
            </a:r>
          </a:p>
        </p:txBody>
      </p:sp>
      <p:sp>
        <p:nvSpPr>
          <p:cNvPr id="123922" name="Rectangle 18"/>
          <p:cNvSpPr>
            <a:spLocks noChangeArrowheads="1"/>
          </p:cNvSpPr>
          <p:nvPr/>
        </p:nvSpPr>
        <p:spPr bwMode="auto">
          <a:xfrm>
            <a:off x="6372225" y="2924175"/>
            <a:ext cx="2570163" cy="1225550"/>
          </a:xfrm>
          <a:prstGeom prst="rect">
            <a:avLst/>
          </a:prstGeom>
          <a:solidFill>
            <a:schemeClr val="accent2">
              <a:alpha val="60001"/>
            </a:schemeClr>
          </a:solidFill>
          <a:ln w="22225" algn="ctr">
            <a:solidFill>
              <a:srgbClr val="000099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/>
            <a:r>
              <a:rPr kumimoji="0" lang="ru-RU" b="1"/>
              <a:t>Эффективная </a:t>
            </a:r>
          </a:p>
          <a:p>
            <a:pPr algn="ctr"/>
            <a:r>
              <a:rPr kumimoji="0" lang="ru-RU" b="1"/>
              <a:t>работа с большим</a:t>
            </a:r>
          </a:p>
          <a:p>
            <a:pPr algn="ctr"/>
            <a:r>
              <a:rPr kumimoji="0" lang="ru-RU" b="1"/>
              <a:t>объёмом информации</a:t>
            </a:r>
          </a:p>
        </p:txBody>
      </p:sp>
      <p:sp>
        <p:nvSpPr>
          <p:cNvPr id="123923" name="Line 19"/>
          <p:cNvSpPr>
            <a:spLocks noChangeShapeType="1"/>
          </p:cNvSpPr>
          <p:nvPr/>
        </p:nvSpPr>
        <p:spPr bwMode="auto">
          <a:xfrm>
            <a:off x="4572000" y="4437063"/>
            <a:ext cx="0" cy="720725"/>
          </a:xfrm>
          <a:prstGeom prst="line">
            <a:avLst/>
          </a:prstGeom>
          <a:noFill/>
          <a:ln w="44450">
            <a:solidFill>
              <a:srgbClr val="80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924" name="Line 20"/>
          <p:cNvSpPr>
            <a:spLocks noChangeShapeType="1"/>
          </p:cNvSpPr>
          <p:nvPr/>
        </p:nvSpPr>
        <p:spPr bwMode="auto">
          <a:xfrm flipV="1">
            <a:off x="4572000" y="1989138"/>
            <a:ext cx="0" cy="719137"/>
          </a:xfrm>
          <a:prstGeom prst="line">
            <a:avLst/>
          </a:prstGeom>
          <a:noFill/>
          <a:ln w="44450">
            <a:solidFill>
              <a:srgbClr val="80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925" name="Line 21"/>
          <p:cNvSpPr>
            <a:spLocks noChangeShapeType="1"/>
          </p:cNvSpPr>
          <p:nvPr/>
        </p:nvSpPr>
        <p:spPr bwMode="auto">
          <a:xfrm>
            <a:off x="5867400" y="3427413"/>
            <a:ext cx="649288" cy="1587"/>
          </a:xfrm>
          <a:prstGeom prst="line">
            <a:avLst/>
          </a:prstGeom>
          <a:noFill/>
          <a:ln w="44450">
            <a:solidFill>
              <a:srgbClr val="80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926" name="Line 22"/>
          <p:cNvSpPr>
            <a:spLocks noChangeShapeType="1"/>
          </p:cNvSpPr>
          <p:nvPr/>
        </p:nvSpPr>
        <p:spPr bwMode="auto">
          <a:xfrm flipH="1">
            <a:off x="2700338" y="3357563"/>
            <a:ext cx="720725" cy="0"/>
          </a:xfrm>
          <a:prstGeom prst="line">
            <a:avLst/>
          </a:prstGeom>
          <a:noFill/>
          <a:ln w="44450">
            <a:solidFill>
              <a:srgbClr val="80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927" name="Line 23"/>
          <p:cNvSpPr>
            <a:spLocks noChangeShapeType="1"/>
          </p:cNvSpPr>
          <p:nvPr/>
        </p:nvSpPr>
        <p:spPr bwMode="auto">
          <a:xfrm flipV="1">
            <a:off x="5292725" y="2276475"/>
            <a:ext cx="863600" cy="574675"/>
          </a:xfrm>
          <a:prstGeom prst="line">
            <a:avLst/>
          </a:prstGeom>
          <a:noFill/>
          <a:ln w="44450">
            <a:solidFill>
              <a:srgbClr val="80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928" name="Line 24"/>
          <p:cNvSpPr>
            <a:spLocks noChangeShapeType="1"/>
          </p:cNvSpPr>
          <p:nvPr/>
        </p:nvSpPr>
        <p:spPr bwMode="auto">
          <a:xfrm flipH="1" flipV="1">
            <a:off x="2916238" y="2276475"/>
            <a:ext cx="935037" cy="576263"/>
          </a:xfrm>
          <a:prstGeom prst="line">
            <a:avLst/>
          </a:prstGeom>
          <a:noFill/>
          <a:ln w="44450">
            <a:solidFill>
              <a:srgbClr val="80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929" name="Line 25"/>
          <p:cNvSpPr>
            <a:spLocks noChangeShapeType="1"/>
          </p:cNvSpPr>
          <p:nvPr/>
        </p:nvSpPr>
        <p:spPr bwMode="auto">
          <a:xfrm flipH="1">
            <a:off x="2700338" y="3933825"/>
            <a:ext cx="1150937" cy="574675"/>
          </a:xfrm>
          <a:prstGeom prst="line">
            <a:avLst/>
          </a:prstGeom>
          <a:noFill/>
          <a:ln w="44450">
            <a:solidFill>
              <a:srgbClr val="80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930" name="Line 26"/>
          <p:cNvSpPr>
            <a:spLocks noChangeShapeType="1"/>
          </p:cNvSpPr>
          <p:nvPr/>
        </p:nvSpPr>
        <p:spPr bwMode="auto">
          <a:xfrm>
            <a:off x="5292725" y="3933825"/>
            <a:ext cx="1008063" cy="503238"/>
          </a:xfrm>
          <a:prstGeom prst="line">
            <a:avLst/>
          </a:prstGeom>
          <a:noFill/>
          <a:ln w="44450">
            <a:solidFill>
              <a:srgbClr val="80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1642" name="Rectangle 26"/>
          <p:cNvSpPr>
            <a:spLocks noGrp="1" noChangeArrowheads="1"/>
          </p:cNvSpPr>
          <p:nvPr>
            <p:ph type="title"/>
          </p:nvPr>
        </p:nvSpPr>
        <p:spPr>
          <a:xfrm>
            <a:off x="1258888" y="0"/>
            <a:ext cx="7491412" cy="88265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Идея педагогического опыта</a:t>
            </a:r>
          </a:p>
        </p:txBody>
      </p:sp>
      <p:pic>
        <p:nvPicPr>
          <p:cNvPr id="21" name="Рисунок 20" descr="C:\Documents and Settings\Admin\Рабочий стол\Учитель года 2011\олег\Говоров фото\P1020329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4678" y="2571744"/>
            <a:ext cx="2571767" cy="200026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3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3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3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3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3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3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3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3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3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3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3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3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3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3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23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3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5" grpId="0" animBg="1"/>
      <p:bldP spid="123916" grpId="0" animBg="1"/>
      <p:bldP spid="123917" grpId="0" animBg="1"/>
      <p:bldP spid="123918" grpId="0" animBg="1"/>
      <p:bldP spid="123919" grpId="0" animBg="1"/>
      <p:bldP spid="123920" grpId="0" animBg="1"/>
      <p:bldP spid="123921" grpId="0" animBg="1"/>
      <p:bldP spid="123922" grpId="0" animBg="1"/>
      <p:bldP spid="123923" grpId="0" animBg="1"/>
      <p:bldP spid="123924" grpId="0" animBg="1"/>
      <p:bldP spid="123925" grpId="0" animBg="1"/>
      <p:bldP spid="123926" grpId="0" animBg="1"/>
      <p:bldP spid="123927" grpId="0" animBg="1"/>
      <p:bldP spid="123928" grpId="0" animBg="1"/>
      <p:bldP spid="123929" grpId="0" animBg="1"/>
      <p:bldP spid="1239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История создания музея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Admin\Рабочий стол\Учитель года 2011\олег\Говоров фото\2011-03 (мар)\сканирование00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80" y="1571612"/>
            <a:ext cx="3714744" cy="3014545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Учитель года 2011\олег\Говоров фото\2011-03 (мар)\сканирование00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7422" y="2214554"/>
            <a:ext cx="4056094" cy="2725188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Учитель года 2011\олег\Говоров фото\2011-03 (мар)\сканирование00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071942"/>
            <a:ext cx="3733792" cy="2577921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500562" y="5000636"/>
            <a:ext cx="3786214" cy="12858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Музей создан 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в 2005 году</a:t>
            </a:r>
            <a:endParaRPr lang="ru-RU" sz="3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Школьный музей открыт 6 мая 2005 года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Admin\Мои документы\Мои результаты сканирования\2011-03 (мар)\сканирование0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447799"/>
            <a:ext cx="7639646" cy="5200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Documents and Settings\Admin\Мои документы\Мои результаты сканирования\2011-03 (мар)\сканирование0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2540" y="317719"/>
            <a:ext cx="8675739" cy="5930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«Гордится славой своих предков </a:t>
            </a:r>
            <a:b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только можно, но и должно»</a:t>
            </a:r>
            <a:b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А.С. Пушкин</a:t>
            </a:r>
            <a:endParaRPr lang="ru-RU" sz="31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4214818"/>
            <a:ext cx="2286016" cy="11430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Урочная деятельность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4214818"/>
            <a:ext cx="2500330" cy="11430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Проектная деятельность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72198" y="4214818"/>
            <a:ext cx="2286016" cy="11430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Внеклассные занятия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с двумя вырезанными соседними углами 7"/>
          <p:cNvSpPr/>
          <p:nvPr/>
        </p:nvSpPr>
        <p:spPr>
          <a:xfrm>
            <a:off x="1857356" y="2071678"/>
            <a:ext cx="5572164" cy="1571636"/>
          </a:xfrm>
          <a:prstGeom prst="snip2Same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Использование материалов школьного музея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000232" y="3714752"/>
            <a:ext cx="285752" cy="500066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286248" y="3714752"/>
            <a:ext cx="285752" cy="428628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000892" y="3714752"/>
            <a:ext cx="285752" cy="428628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Урочная деятельность</a:t>
            </a:r>
            <a:endParaRPr lang="ru-RU" dirty="0"/>
          </a:p>
        </p:txBody>
      </p:sp>
      <p:pic>
        <p:nvPicPr>
          <p:cNvPr id="7170" name="Picture 2" descr="C:\Documents and Settings\Admin\Рабочий стол\Учитель года 2011\олег\Говоров фото\фото 01.09.10. 2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1232281"/>
            <a:ext cx="4170365" cy="3127774"/>
          </a:xfrm>
          <a:prstGeom prst="rect">
            <a:avLst/>
          </a:prstGeom>
          <a:noFill/>
        </p:spPr>
      </p:pic>
      <p:pic>
        <p:nvPicPr>
          <p:cNvPr id="7172" name="Picture 4" descr="C:\Documents and Settings\Admin\Рабочий стол\Учитель года 2011\олег\Говоров фото\фото 01.09.10. 2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1907" y="1357298"/>
            <a:ext cx="3657558" cy="2743168"/>
          </a:xfrm>
          <a:prstGeom prst="rect">
            <a:avLst/>
          </a:prstGeom>
          <a:noFill/>
        </p:spPr>
      </p:pic>
      <p:pic>
        <p:nvPicPr>
          <p:cNvPr id="7173" name="Picture 5" descr="C:\Documents and Settings\Admin\Рабочий стол\Учитель года 2011\олег\P102031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71604" y="3971956"/>
            <a:ext cx="3848059" cy="28860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488</TotalTime>
  <Words>415</Words>
  <Application>Microsoft Office PowerPoint</Application>
  <PresentationFormat>Экран (4:3)</PresentationFormat>
  <Paragraphs>117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Солнцестояние</vt:lpstr>
      <vt:lpstr>Презентация опыта работы</vt:lpstr>
      <vt:lpstr>      Моё профессиональное кредо: </vt:lpstr>
      <vt:lpstr>Тема педагогического опыта</vt:lpstr>
      <vt:lpstr>Идея педагогического опыта</vt:lpstr>
      <vt:lpstr>История создания музея</vt:lpstr>
      <vt:lpstr>Школьный музей открыт 6 мая 2005 года</vt:lpstr>
      <vt:lpstr>Слайд 7</vt:lpstr>
      <vt:lpstr>«Гордится славой своих предков  не только можно, но и должно» А.С. Пушкин</vt:lpstr>
      <vt:lpstr>Урочная деятельность</vt:lpstr>
      <vt:lpstr>Бинарные уроки</vt:lpstr>
      <vt:lpstr>Внеурочная деятельность</vt:lpstr>
      <vt:lpstr>Тематические лекции, беседы, экскурсии</vt:lpstr>
      <vt:lpstr>Слайд 13</vt:lpstr>
      <vt:lpstr>Слайд 14</vt:lpstr>
      <vt:lpstr>Слайд 15</vt:lpstr>
      <vt:lpstr>Просмотры фильмов</vt:lpstr>
      <vt:lpstr>Встречи с интересными людьми Писатель Николай Ивеншев</vt:lpstr>
      <vt:lpstr>Слайд 18</vt:lpstr>
      <vt:lpstr>Слайд 19</vt:lpstr>
      <vt:lpstr>Зональный семинар учителей истории, кубановедения, географии 2009 год</vt:lpstr>
      <vt:lpstr>Исследовательская работа</vt:lpstr>
      <vt:lpstr>Проектная деятельность на уроках истории и кубановедения</vt:lpstr>
      <vt:lpstr>Межрегиональная конференция исследовательских работ учащихся «Первые шаги»</vt:lpstr>
      <vt:lpstr>Военно-историческая викторина «Во славу воинской доблести»</vt:lpstr>
      <vt:lpstr>Викторина «Гермонасса-Тмутаракань-Тамань»</vt:lpstr>
      <vt:lpstr>Городская викторина «Уходили в легенды герои»</vt:lpstr>
      <vt:lpstr>Муниципальный этап интеллектуальной викторины «Твои имена Россия –Екатерина Великая»</vt:lpstr>
      <vt:lpstr>Слайд 28</vt:lpstr>
      <vt:lpstr>Дистанционные олимпиады Центр творческих инициатив «Снейл»</vt:lpstr>
      <vt:lpstr>Победители  олимпиад</vt:lpstr>
      <vt:lpstr>Победители олимпиад</vt:lpstr>
      <vt:lpstr>Участие в методической работе</vt:lpstr>
      <vt:lpstr>Благодарности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опыта работы</dc:title>
  <dc:creator>Бородин</dc:creator>
  <cp:lastModifiedBy>Бородин</cp:lastModifiedBy>
  <cp:revision>43</cp:revision>
  <dcterms:created xsi:type="dcterms:W3CDTF">2011-03-10T07:39:54Z</dcterms:created>
  <dcterms:modified xsi:type="dcterms:W3CDTF">2011-04-26T06:53:49Z</dcterms:modified>
</cp:coreProperties>
</file>