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7" r:id="rId6"/>
    <p:sldId id="260" r:id="rId7"/>
    <p:sldId id="263" r:id="rId8"/>
    <p:sldId id="261" r:id="rId9"/>
    <p:sldId id="262" r:id="rId10"/>
    <p:sldId id="265" r:id="rId11"/>
    <p:sldId id="268" r:id="rId12"/>
    <p:sldId id="269" r:id="rId13"/>
    <p:sldId id="270" r:id="rId14"/>
    <p:sldId id="271" r:id="rId15"/>
    <p:sldId id="264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36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D760-CE91-4D8C-A7F9-B3B6AD96BAF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65F3-D1F2-4B41-B63E-D8BD222DE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D760-CE91-4D8C-A7F9-B3B6AD96BAF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65F3-D1F2-4B41-B63E-D8BD222DE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D760-CE91-4D8C-A7F9-B3B6AD96BAF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65F3-D1F2-4B41-B63E-D8BD222DE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D760-CE91-4D8C-A7F9-B3B6AD96BAF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65F3-D1F2-4B41-B63E-D8BD222DE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D760-CE91-4D8C-A7F9-B3B6AD96BAF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65F3-D1F2-4B41-B63E-D8BD222DE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D760-CE91-4D8C-A7F9-B3B6AD96BAF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65F3-D1F2-4B41-B63E-D8BD222DE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D760-CE91-4D8C-A7F9-B3B6AD96BAF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65F3-D1F2-4B41-B63E-D8BD222DE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D760-CE91-4D8C-A7F9-B3B6AD96BAF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65F3-D1F2-4B41-B63E-D8BD222DE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D760-CE91-4D8C-A7F9-B3B6AD96BAF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65F3-D1F2-4B41-B63E-D8BD222DE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D760-CE91-4D8C-A7F9-B3B6AD96BAF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65F3-D1F2-4B41-B63E-D8BD222DE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D760-CE91-4D8C-A7F9-B3B6AD96BAF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65F3-D1F2-4B41-B63E-D8BD222DE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6D760-CE91-4D8C-A7F9-B3B6AD96BAF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665F3-D1F2-4B41-B63E-D8BD222DE7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496944" cy="26917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</a:t>
            </a:r>
            <a:r>
              <a:rPr lang="ru-RU" dirty="0" smtClean="0"/>
              <a:t>рганизация </a:t>
            </a:r>
            <a:r>
              <a:rPr lang="ru-RU" dirty="0"/>
              <a:t>отдыха, оздоровления и занятости  детей  </a:t>
            </a:r>
            <a:r>
              <a:rPr lang="ru-RU" dirty="0" smtClean="0"/>
              <a:t>  МБОУ СОШ №28 в летний период 2013-2014 </a:t>
            </a:r>
            <a:r>
              <a:rPr lang="ru-RU" dirty="0" err="1" smtClean="0"/>
              <a:t>уч.г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Учитель\Pictures\sun08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11260"/>
            <a:ext cx="3384376" cy="2944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Однодневные экскурсии и походы</a:t>
            </a:r>
            <a:endParaRPr lang="ru-RU" dirty="0"/>
          </a:p>
        </p:txBody>
      </p:sp>
      <p:pic>
        <p:nvPicPr>
          <p:cNvPr id="6147" name="Picture 3" descr="C:\Users\Учитель\Desktop\Searches\Documents\воспитательная система школы\воспитательная работа кл рук\Анализ  воспит. работы в 7-б\Походы, экскурсии с 7-б\DSCF1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055" y="2204864"/>
            <a:ext cx="4800533" cy="3600400"/>
          </a:xfrm>
          <a:prstGeom prst="rect">
            <a:avLst/>
          </a:prstGeom>
          <a:noFill/>
        </p:spPr>
      </p:pic>
      <p:pic>
        <p:nvPicPr>
          <p:cNvPr id="6148" name="Picture 4" descr="DSC00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-648984">
            <a:off x="294113" y="2000317"/>
            <a:ext cx="4262052" cy="319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3010346"/>
          </a:xfrm>
        </p:spPr>
        <p:txBody>
          <a:bodyPr/>
          <a:lstStyle/>
          <a:p>
            <a:r>
              <a:rPr lang="ru-RU" dirty="0" smtClean="0"/>
              <a:t>Краткосрочные экспедиции</a:t>
            </a:r>
            <a:endParaRPr lang="ru-RU" dirty="0"/>
          </a:p>
        </p:txBody>
      </p:sp>
      <p:pic>
        <p:nvPicPr>
          <p:cNvPr id="3074" name="Picture 2" descr="C:\Users\2755~1\AppData\Local\Temp\Rar$DI00.573\P10407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301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2755~1\AppData\Local\Temp\Rar$DI04.038\P10407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4038600" cy="3028950"/>
          </a:xfrm>
          <a:prstGeom prst="rect">
            <a:avLst/>
          </a:prstGeom>
          <a:noFill/>
        </p:spPr>
      </p:pic>
      <p:pic>
        <p:nvPicPr>
          <p:cNvPr id="3076" name="Picture 4" descr="C:\Users\2755~1\AppData\Local\Temp\Rar$DI07.381\P10407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Событийный туризм</a:t>
            </a:r>
            <a:endParaRPr lang="ru-RU" dirty="0"/>
          </a:p>
        </p:txBody>
      </p:sp>
      <p:pic>
        <p:nvPicPr>
          <p:cNvPr id="4098" name="Picture 2" descr="C:\Users\Учитель\Pictures\апрель-май-2012\P51841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78750"/>
            <a:ext cx="3672408" cy="2754306"/>
          </a:xfrm>
          <a:prstGeom prst="rect">
            <a:avLst/>
          </a:prstGeom>
          <a:noFill/>
        </p:spPr>
      </p:pic>
      <p:pic>
        <p:nvPicPr>
          <p:cNvPr id="4099" name="Picture 3" descr="C:\Users\Учитель\Pictures\апрель-май-2012\P51842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63076"/>
            <a:ext cx="3384376" cy="2538282"/>
          </a:xfrm>
          <a:prstGeom prst="rect">
            <a:avLst/>
          </a:prstGeom>
          <a:noFill/>
        </p:spPr>
      </p:pic>
      <p:pic>
        <p:nvPicPr>
          <p:cNvPr id="4100" name="Picture 4" descr="C:\Users\2755~1\AppData\Local\Temp\Rar$DI00.996\344.JPG"/>
          <p:cNvPicPr>
            <a:picLocks noChangeAspect="1" noChangeArrowheads="1"/>
          </p:cNvPicPr>
          <p:nvPr/>
        </p:nvPicPr>
        <p:blipFill>
          <a:blip r:embed="rId4" cstate="print"/>
          <a:srcRect r="11915" b="21702"/>
          <a:stretch>
            <a:fillRect/>
          </a:stretch>
        </p:blipFill>
        <p:spPr bwMode="auto">
          <a:xfrm>
            <a:off x="4355976" y="1340768"/>
            <a:ext cx="3996444" cy="2664296"/>
          </a:xfrm>
          <a:prstGeom prst="rect">
            <a:avLst/>
          </a:prstGeom>
          <a:noFill/>
        </p:spPr>
      </p:pic>
      <p:pic>
        <p:nvPicPr>
          <p:cNvPr id="4101" name="Picture 5" descr="C:\Users\Учитель\Pictures\апрель-май-2012\P51842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21087"/>
            <a:ext cx="3240360" cy="2430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Велотуризм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Учитель\Desktop\Searches\Documents\лето\лето-14\велотуризм_files\P5079399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495800" cy="3371850"/>
          </a:xfrm>
          <a:prstGeom prst="rect">
            <a:avLst/>
          </a:prstGeom>
          <a:noFill/>
        </p:spPr>
      </p:pic>
      <p:pic>
        <p:nvPicPr>
          <p:cNvPr id="5123" name="Picture 3" descr="G:\фотографии\ФОТО 7класс за 2013год\11.10.2013-13.10.13 Дубовый рынок\11.10.2013  1-й день\DSC085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0052" r="11208"/>
          <a:stretch>
            <a:fillRect/>
          </a:stretch>
        </p:blipFill>
        <p:spPr bwMode="auto">
          <a:xfrm>
            <a:off x="4948730" y="3246695"/>
            <a:ext cx="3799734" cy="3206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Водный туризм</a:t>
            </a:r>
            <a:endParaRPr lang="ru-RU" dirty="0"/>
          </a:p>
        </p:txBody>
      </p:sp>
      <p:pic>
        <p:nvPicPr>
          <p:cNvPr id="6146" name="Picture 2" descr="G:\фотографии\ФОТО 7класс за 2013год\26.04.2013-28.04.13 сад Яхно туризм\P42774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6147" name="Picture 3" descr="G:\фотографии\ФОТО 7класс за 2013год\26.04.2013-28.04.13 сад Яхно туризм\P42773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4038600" cy="3028950"/>
          </a:xfrm>
          <a:prstGeom prst="rect">
            <a:avLst/>
          </a:prstGeom>
          <a:noFill/>
        </p:spPr>
      </p:pic>
      <p:pic>
        <p:nvPicPr>
          <p:cNvPr id="6148" name="Picture 4" descr="G:\фотографии\ФОТО 7класс за 2013год\26.04.2013-28.04.13 сад Яхно туризм\P4277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21088"/>
            <a:ext cx="3096344" cy="2322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Конный туризм</a:t>
            </a:r>
            <a:endParaRPr lang="ru-RU" dirty="0"/>
          </a:p>
        </p:txBody>
      </p:sp>
      <p:pic>
        <p:nvPicPr>
          <p:cNvPr id="5122" name="Picture 2" descr="C:\Users\Учитель\Pictures\тренировка)\оь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4038600" cy="3349898"/>
          </a:xfrm>
          <a:prstGeom prst="rect">
            <a:avLst/>
          </a:prstGeom>
          <a:noFill/>
        </p:spPr>
      </p:pic>
      <p:pic>
        <p:nvPicPr>
          <p:cNvPr id="5123" name="Picture 3" descr="C:\Users\Учитель\Pictures\тренировка)\шшш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4425962" cy="2813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1" y="3429000"/>
            <a:ext cx="6875041" cy="288032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Заместитель директора по ВР </a:t>
            </a:r>
            <a:r>
              <a:rPr lang="ru-RU" dirty="0" err="1" smtClean="0"/>
              <a:t>Лысунец</a:t>
            </a:r>
            <a:r>
              <a:rPr lang="ru-RU" dirty="0" smtClean="0"/>
              <a:t> С.И. </a:t>
            </a:r>
            <a:br>
              <a:rPr lang="ru-RU" dirty="0" smtClean="0"/>
            </a:br>
            <a:r>
              <a:rPr lang="ru-RU" dirty="0" smtClean="0"/>
              <a:t>-ответственный за  организацию летнего отдыха детей </a:t>
            </a:r>
            <a:r>
              <a:rPr lang="ru-RU" dirty="0" err="1" smtClean="0"/>
              <a:t>Мбоу</a:t>
            </a:r>
            <a:r>
              <a:rPr lang="ru-RU" dirty="0" smtClean="0"/>
              <a:t> СОШ №28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1340769"/>
            <a:ext cx="7772400" cy="1656183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87208" cy="796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Итоги летней оздоровительной кампании в 2013году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62100" y="1654894"/>
          <a:ext cx="6538292" cy="4942457"/>
        </p:xfrm>
        <a:graphic>
          <a:graphicData uri="http://schemas.openxmlformats.org/drawingml/2006/table">
            <a:tbl>
              <a:tblPr/>
              <a:tblGrid>
                <a:gridCol w="3172589"/>
                <a:gridCol w="1936659"/>
                <a:gridCol w="1429044"/>
              </a:tblGrid>
              <a:tr h="290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Формы занятости школьников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Охват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Лагеря с дневным пребыванием 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90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Палаточные лагеря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6%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1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Муниципальные профильные смены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90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Многодневные походы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2,5%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Краткосрочные походы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106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16%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90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Краткосрочные экспедиции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8%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90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Дневные тематические площадки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241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1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Школьный спортивный клуб «Гармония»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125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90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Вечерние спортивные площадки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167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Водный туризм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90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Велосипедный туризм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Конный туризм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1%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290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Школьное лесничество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Ремонтные бригады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3%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80920" cy="511256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Задачи:</a:t>
            </a:r>
            <a:br>
              <a:rPr lang="ru-RU" sz="2500" dirty="0" smtClean="0"/>
            </a:br>
            <a:r>
              <a:rPr lang="ru-RU" sz="2500" dirty="0" smtClean="0"/>
              <a:t> </a:t>
            </a:r>
            <a:r>
              <a:rPr lang="ru-RU" sz="2500" dirty="0" smtClean="0"/>
              <a:t>1. проведение </a:t>
            </a:r>
            <a:r>
              <a:rPr lang="ru-RU" sz="2500" dirty="0" smtClean="0"/>
              <a:t>одной из самых массовых форм отдыха-- лагеря с дневным пребыванием на базе ОУ; </a:t>
            </a:r>
            <a:br>
              <a:rPr lang="ru-RU" sz="2500" dirty="0" smtClean="0"/>
            </a:br>
            <a:r>
              <a:rPr lang="ru-RU" sz="2500" dirty="0" smtClean="0"/>
              <a:t>2. создание </a:t>
            </a:r>
            <a:r>
              <a:rPr lang="ru-RU" sz="2500" dirty="0"/>
              <a:t>благоприятных условий для получения полноценного отдыха, занятости и оздоровления детей и подростков, в том числе детей группы "риска", учащихся, состоящих на учете, учащихся из неблагополучных и социально незащищенных семей, опекаемых </a:t>
            </a:r>
            <a:r>
              <a:rPr lang="ru-RU" sz="2500" dirty="0" smtClean="0"/>
              <a:t>детей; </a:t>
            </a:r>
            <a:br>
              <a:rPr lang="ru-RU" sz="2500" dirty="0" smtClean="0"/>
            </a:br>
            <a:r>
              <a:rPr lang="ru-RU" sz="2500" dirty="0" smtClean="0"/>
              <a:t>3. </a:t>
            </a:r>
            <a:r>
              <a:rPr lang="ru-RU" sz="2500" dirty="0" smtClean="0"/>
              <a:t>обеспечение безопасности детей и подростков в летний период</a:t>
            </a:r>
            <a:endParaRPr lang="ru-RU" sz="2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548680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Цель:</a:t>
            </a:r>
            <a:br>
              <a:rPr lang="ru-RU" sz="2800" b="1" dirty="0" smtClean="0"/>
            </a:br>
            <a:r>
              <a:rPr lang="ru-RU" sz="2800" b="1" u="sng" dirty="0" smtClean="0"/>
              <a:t>Комплексное решение организации оздоровления, отдыха и занятости детей и подростков в летнее время</a:t>
            </a:r>
            <a:endParaRPr lang="ru-RU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427168" cy="724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067944" y="1600201"/>
            <a:ext cx="4618856" cy="5326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Searches\Documents\лето\лето-14\на сайт июнь\план-задание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52" y="548680"/>
            <a:ext cx="8144865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План-задание по организации летней оздоровительной кампании 2014 </a:t>
            </a:r>
            <a:r>
              <a:rPr lang="ru-RU" sz="2800" b="1" dirty="0" smtClean="0"/>
              <a:t>года (продолжение)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Searches\Documents\лето\лето-14\на сайт июнь\план-задание-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847" y="1556792"/>
            <a:ext cx="8671951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Организация работы школьных спортивных </a:t>
            </a:r>
            <a:r>
              <a:rPr lang="ru-RU" sz="2800" b="1" dirty="0" smtClean="0"/>
              <a:t>и тематических площадок</a:t>
            </a:r>
            <a:endParaRPr lang="ru-RU" sz="2800" b="1" dirty="0"/>
          </a:p>
        </p:txBody>
      </p:sp>
      <p:pic>
        <p:nvPicPr>
          <p:cNvPr id="1026" name="Picture 2" descr="C:\Users\Учитель\Pictures\6в спорт\спорт\DSC001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Searches\Documents\3\из солнышка\на  сайт март\фотоматериалы\СКАЗОЧНЫЕ СТАРТЫ\P6102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038600" cy="3028950"/>
          </a:xfrm>
          <a:prstGeom prst="rect">
            <a:avLst/>
          </a:prstGeom>
          <a:noFill/>
        </p:spPr>
      </p:pic>
      <p:pic>
        <p:nvPicPr>
          <p:cNvPr id="1028" name="Picture 4" descr="G:\фотографии\ФОТО 7класс за 2013год\25.10.2013 Темрюк -кадеты 2место\21.09.2013 Эстафеты Темрюк 3 место\DSC08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05064"/>
            <a:ext cx="3751565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Учитель\Pictures\поход 17.07.13-19.07.13\IMG_7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6672"/>
            <a:ext cx="2478021" cy="3717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568863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Многодневные походы</a:t>
            </a:r>
            <a:endParaRPr lang="ru-RU" dirty="0"/>
          </a:p>
        </p:txBody>
      </p:sp>
      <p:pic>
        <p:nvPicPr>
          <p:cNvPr id="4098" name="Picture 2" descr="C:\Users\Учитель\Pictures\поход 17.07.13-19.07.13\IMG_82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4644516" cy="3096344"/>
          </a:xfrm>
          <a:prstGeom prst="rect">
            <a:avLst/>
          </a:prstGeom>
          <a:noFill/>
        </p:spPr>
      </p:pic>
      <p:pic>
        <p:nvPicPr>
          <p:cNvPr id="4099" name="Picture 3" descr="C:\Users\Учитель\Pictures\поход 17.07.13-19.07.13\IMG_81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17032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Участие в палаточных лагерях</a:t>
            </a:r>
            <a:endParaRPr lang="ru-RU" dirty="0"/>
          </a:p>
        </p:txBody>
      </p:sp>
      <p:pic>
        <p:nvPicPr>
          <p:cNvPr id="2050" name="Picture 2" descr="G:\фотографии\ФОТО 7класс за 2013год\29.07.2013-05.08.13 Кадет Ильич\30.07.2013 лагерь Ильич\DSC028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038600" cy="2683630"/>
          </a:xfrm>
          <a:prstGeom prst="rect">
            <a:avLst/>
          </a:prstGeom>
          <a:noFill/>
        </p:spPr>
      </p:pic>
      <p:pic>
        <p:nvPicPr>
          <p:cNvPr id="2051" name="Picture 3" descr="G:\фотографии\ФОТО 7класс за 2013год\29.07.2013-05.08.13 Кадет Ильич\04.08.2013 лагерь Ильич\DSC033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933056"/>
            <a:ext cx="4038600" cy="2683630"/>
          </a:xfrm>
          <a:prstGeom prst="rect">
            <a:avLst/>
          </a:prstGeom>
          <a:noFill/>
        </p:spPr>
      </p:pic>
      <p:pic>
        <p:nvPicPr>
          <p:cNvPr id="2052" name="Picture 4" descr="C:\Users\Учитель\Pictures\кадеты.ильич\DSC06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268760"/>
            <a:ext cx="2900921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37444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«Юный турист»</a:t>
            </a:r>
            <a:endParaRPr lang="ru-RU" dirty="0"/>
          </a:p>
        </p:txBody>
      </p:sp>
      <p:pic>
        <p:nvPicPr>
          <p:cNvPr id="3074" name="Picture 2" descr="C:\Users\Учитель\Pictures\палаточный лагерь Юный турист\getImageCAAL1QF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4038600" cy="2681883"/>
          </a:xfrm>
          <a:prstGeom prst="rect">
            <a:avLst/>
          </a:prstGeom>
          <a:noFill/>
        </p:spPr>
      </p:pic>
      <p:pic>
        <p:nvPicPr>
          <p:cNvPr id="3075" name="Picture 3" descr="C:\Users\Учитель\Pictures\палаточный лагерь Юный турист\getImageCA1ZXHR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40"/>
            <a:ext cx="4038600" cy="2681883"/>
          </a:xfrm>
          <a:prstGeom prst="rect">
            <a:avLst/>
          </a:prstGeom>
          <a:noFill/>
        </p:spPr>
      </p:pic>
      <p:pic>
        <p:nvPicPr>
          <p:cNvPr id="3076" name="Picture 4" descr="G:\фотографии\ФОТО 7класс за 2013год\09.06.2013-13.06.13 Варениковский лес\туризм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48680"/>
            <a:ext cx="4211960" cy="2798827"/>
          </a:xfrm>
          <a:prstGeom prst="rect">
            <a:avLst/>
          </a:prstGeom>
          <a:noFill/>
        </p:spPr>
      </p:pic>
      <p:pic>
        <p:nvPicPr>
          <p:cNvPr id="3077" name="Picture 5" descr="C:\Users\Учитель\Pictures\палаточный лагерь Юный турист\getImageCAA7M5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268760"/>
            <a:ext cx="2351162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155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Организация отдыха, оздоровления и занятости  детей    МБОУ СОШ №28 в летний период 2013-2014 уч.г.</vt:lpstr>
      <vt:lpstr>Итоги летней оздоровительной кампании в 2013году</vt:lpstr>
      <vt:lpstr> Задачи:  1. проведение одной из самых массовых форм отдыха-- лагеря с дневным пребыванием на базе ОУ;  2. создание благоприятных условий для получения полноценного отдыха, занятости и оздоровления детей и подростков, в том числе детей группы "риска", учащихся, состоящих на учете, учащихся из неблагополучных и социально незащищенных семей, опекаемых детей;  3. обеспечение безопасности детей и подростков в летний период</vt:lpstr>
      <vt:lpstr>Слайд 4</vt:lpstr>
      <vt:lpstr>План-задание по организации летней оздоровительной кампании 2014 года (продолжение)</vt:lpstr>
      <vt:lpstr>Организация работы школьных спортивных и тематических площадок</vt:lpstr>
      <vt:lpstr>Многодневные походы</vt:lpstr>
      <vt:lpstr>Участие в палаточных лагерях</vt:lpstr>
      <vt:lpstr>«Юный турист»</vt:lpstr>
      <vt:lpstr>Однодневные экскурсии и походы</vt:lpstr>
      <vt:lpstr>Краткосрочные экспедиции</vt:lpstr>
      <vt:lpstr>Событийный туризм</vt:lpstr>
      <vt:lpstr>Велотуризм </vt:lpstr>
      <vt:lpstr>Водный туризм</vt:lpstr>
      <vt:lpstr>Конный туризм</vt:lpstr>
      <vt:lpstr>Заместитель директора по ВР Лысунец С.И.  -ответственный за  организацию летнего отдыха детей Мбоу СОШ №28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по организации отдыха, оздоровления и занятости  детей    МБОУ СОШ №28 в летний период 2013-2014 уч.г.</dc:title>
  <dc:creator>Учитель</dc:creator>
  <cp:lastModifiedBy>Учитель</cp:lastModifiedBy>
  <cp:revision>4</cp:revision>
  <dcterms:created xsi:type="dcterms:W3CDTF">2014-05-11T16:27:49Z</dcterms:created>
  <dcterms:modified xsi:type="dcterms:W3CDTF">2014-06-02T09:10:37Z</dcterms:modified>
</cp:coreProperties>
</file>