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9" r:id="rId3"/>
    <p:sldId id="284" r:id="rId4"/>
    <p:sldId id="275" r:id="rId5"/>
    <p:sldId id="274" r:id="rId6"/>
    <p:sldId id="277" r:id="rId7"/>
    <p:sldId id="281" r:id="rId8"/>
    <p:sldId id="280" r:id="rId9"/>
    <p:sldId id="276" r:id="rId10"/>
    <p:sldId id="278" r:id="rId11"/>
    <p:sldId id="279" r:id="rId12"/>
    <p:sldId id="266" r:id="rId13"/>
    <p:sldId id="263" r:id="rId14"/>
    <p:sldId id="262" r:id="rId15"/>
    <p:sldId id="261" r:id="rId16"/>
    <p:sldId id="265" r:id="rId17"/>
    <p:sldId id="267" r:id="rId18"/>
    <p:sldId id="268" r:id="rId19"/>
    <p:sldId id="282" r:id="rId20"/>
    <p:sldId id="289" r:id="rId21"/>
    <p:sldId id="288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76684-4771-48C5-901C-B3D2B76F1D50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6D7A2-B429-43EC-A5D5-715C368A4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8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6D7A2-B429-43EC-A5D5-715C368A456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6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666-DC22-40F6-A6B4-16D62227E245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2A8C-141E-4D2C-BC8C-42B416FC1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666-DC22-40F6-A6B4-16D62227E245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2A8C-141E-4D2C-BC8C-42B416FC1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8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666-DC22-40F6-A6B4-16D62227E245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2A8C-141E-4D2C-BC8C-42B416FC1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8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666-DC22-40F6-A6B4-16D62227E245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2A8C-141E-4D2C-BC8C-42B416FC1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1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666-DC22-40F6-A6B4-16D62227E245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2A8C-141E-4D2C-BC8C-42B416FC1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9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666-DC22-40F6-A6B4-16D62227E245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2A8C-141E-4D2C-BC8C-42B416FC1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3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666-DC22-40F6-A6B4-16D62227E245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2A8C-141E-4D2C-BC8C-42B416FC1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2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666-DC22-40F6-A6B4-16D62227E245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2A8C-141E-4D2C-BC8C-42B416FC1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666-DC22-40F6-A6B4-16D62227E245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2A8C-141E-4D2C-BC8C-42B416FC1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8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666-DC22-40F6-A6B4-16D62227E245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2A8C-141E-4D2C-BC8C-42B416FC1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5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1666-DC22-40F6-A6B4-16D62227E245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2A8C-141E-4D2C-BC8C-42B416FC1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8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B1666-DC22-40F6-A6B4-16D62227E245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B2A8C-141E-4D2C-BC8C-42B416FC1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а\Desktop\c178e4ed44f9b05a9e9c711d1f518c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37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1636" y="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3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84249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Когда очередь рассказывать историю дошла до пятого сына Шляпника, тот молча разложил на столе фотографии. Братья взглянули и увидели своего брата в обществе знаменитых людей. Вот ему пожимает руку президент сильнейшего государства, вот он дает интервью знаменитому </a:t>
            </a:r>
            <a:r>
              <a:rPr lang="ru-RU" sz="2000" b="1" dirty="0" smtClean="0"/>
              <a:t>журналисту…. </a:t>
            </a:r>
            <a:r>
              <a:rPr lang="ru-RU" sz="2000" b="1" dirty="0"/>
              <a:t>Он был образован в различных областях, </a:t>
            </a:r>
            <a:r>
              <a:rPr lang="ru-RU" sz="2000" b="1" dirty="0" smtClean="0"/>
              <a:t> ко </a:t>
            </a:r>
            <a:r>
              <a:rPr lang="ru-RU" sz="2000" b="1" dirty="0"/>
              <a:t>всему, за </a:t>
            </a:r>
            <a:r>
              <a:rPr lang="ru-RU" sz="2000" b="1" dirty="0" smtClean="0"/>
              <a:t>что он обрался</a:t>
            </a:r>
            <a:r>
              <a:rPr lang="ru-RU" sz="2000" b="1" dirty="0"/>
              <a:t>, </a:t>
            </a:r>
            <a:r>
              <a:rPr lang="ru-RU" sz="2000" b="1" dirty="0" smtClean="0"/>
              <a:t>подходил </a:t>
            </a:r>
            <a:r>
              <a:rPr lang="ru-RU" sz="2000" b="1" dirty="0"/>
              <a:t>неожиданно, нетрадиционно. На его счету было немало изобретений в различных областях. </a:t>
            </a:r>
          </a:p>
        </p:txBody>
      </p:sp>
      <p:pic>
        <p:nvPicPr>
          <p:cNvPr id="2050" name="Picture 2" descr="C:\Users\Влада\Desktop\1289045467_luck_o_the_irish_by_thatmonkeyd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043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а\Desktop\15538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" y="15078"/>
            <a:ext cx="4712636" cy="686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1520" y="332656"/>
            <a:ext cx="4104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 вот, последний из сыновей Шляпника снял свою Синюю шляпу. И все братья увидели, сколько знания, мудрости и любви излучают его глаза. Он стал Учителем, многие приходили к нему за советом</a:t>
            </a:r>
            <a:r>
              <a:rPr lang="ru-RU" b="1" dirty="0"/>
              <a:t>.</a:t>
            </a:r>
            <a:endParaRPr lang="ru-RU" b="1" dirty="0" smtClean="0"/>
          </a:p>
          <a:p>
            <a:pPr algn="ctr"/>
            <a:r>
              <a:rPr lang="ru-RU" b="1" dirty="0" smtClean="0"/>
              <a:t>И </a:t>
            </a:r>
            <a:r>
              <a:rPr lang="ru-RU" b="1" dirty="0"/>
              <a:t>сыновья старого Мастера поняли, какое удивительное наследство оставил им отец. И захотелось им снять свою шляпу, </a:t>
            </a:r>
            <a:r>
              <a:rPr lang="ru-RU" b="1" dirty="0" smtClean="0"/>
              <a:t>ведь она уже многому их научила, и примерить шляпы друг друга. Так они развили в себе новые качества, что позволило им стать счастливыми.</a:t>
            </a:r>
          </a:p>
          <a:p>
            <a:pPr algn="ctr"/>
            <a:r>
              <a:rPr lang="ru-RU" b="1" dirty="0" smtClean="0"/>
              <a:t>С тех пор прошло много, времени, но разноцветные шляпы живут среди людей, и позволяют себя одевать тем, кто хочет научится чему-то новому…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11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2"/>
            <a:ext cx="43564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0000"/>
                </a:solidFill>
                <a:latin typeface="Maya" pitchFamily="2" charset="0"/>
              </a:rPr>
              <a:t>Белая шляпа</a:t>
            </a:r>
            <a:r>
              <a:rPr lang="ru-RU" sz="2800" b="1" dirty="0" smtClean="0">
                <a:solidFill>
                  <a:srgbClr val="000000"/>
                </a:solidFill>
                <a:latin typeface="Maya" pitchFamily="2" charset="0"/>
              </a:rPr>
              <a:t>.</a:t>
            </a:r>
            <a:endParaRPr lang="en-US" sz="2800" b="1" dirty="0" smtClean="0">
              <a:solidFill>
                <a:srgbClr val="000000"/>
              </a:solidFill>
              <a:latin typeface="Maya" pitchFamily="2" charset="0"/>
            </a:endParaRPr>
          </a:p>
          <a:p>
            <a:pPr lvl="0" algn="ctr"/>
            <a:r>
              <a:rPr lang="ru-RU" sz="2800" b="1" dirty="0">
                <a:solidFill>
                  <a:srgbClr val="000000"/>
                </a:solidFill>
                <a:latin typeface="Maya" pitchFamily="2" charset="0"/>
              </a:rPr>
              <a:t> Белый цвет наводит на мысль о бумаге. В этом режиме мы сосредоточены на той информации, которой располагаем </a:t>
            </a:r>
            <a:r>
              <a:rPr lang="ru-RU" sz="2800" b="1" dirty="0" smtClean="0">
                <a:solidFill>
                  <a:srgbClr val="000000"/>
                </a:solidFill>
                <a:latin typeface="Maya" pitchFamily="2" charset="0"/>
              </a:rPr>
              <a:t>. </a:t>
            </a:r>
            <a:r>
              <a:rPr lang="ru-RU" sz="2800" b="1" dirty="0">
                <a:solidFill>
                  <a:srgbClr val="000000"/>
                </a:solidFill>
                <a:latin typeface="Maya" pitchFamily="2" charset="0"/>
              </a:rPr>
              <a:t>Т</a:t>
            </a:r>
            <a:r>
              <a:rPr lang="ru-RU" sz="2800" b="1" dirty="0" smtClean="0">
                <a:solidFill>
                  <a:srgbClr val="000000"/>
                </a:solidFill>
                <a:latin typeface="Maya" pitchFamily="2" charset="0"/>
              </a:rPr>
              <a:t>олько </a:t>
            </a:r>
            <a:r>
              <a:rPr lang="ru-RU" sz="2800" b="1" dirty="0">
                <a:solidFill>
                  <a:srgbClr val="000000"/>
                </a:solidFill>
                <a:latin typeface="Maya" pitchFamily="2" charset="0"/>
              </a:rPr>
              <a:t>факты и цифры.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3652" y="4797152"/>
            <a:ext cx="7693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ya" pitchFamily="2" charset="0"/>
              </a:rPr>
              <a:t>Шесть шляп мышления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908720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Maya" pitchFamily="2" charset="0"/>
              </a:rPr>
              <a:t>Черная шляпа.</a:t>
            </a:r>
            <a:r>
              <a:rPr lang="ru-RU" sz="2800" dirty="0" smtClean="0">
                <a:solidFill>
                  <a:schemeClr val="bg1"/>
                </a:solidFill>
                <a:latin typeface="Maya" pitchFamily="2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Maya" pitchFamily="2" charset="0"/>
            </a:endParaRP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Maya" pitchFamily="2" charset="0"/>
              </a:rPr>
              <a:t>Черный </a:t>
            </a:r>
            <a:r>
              <a:rPr lang="ru-RU" sz="2800" b="1" dirty="0">
                <a:solidFill>
                  <a:schemeClr val="bg1"/>
                </a:solidFill>
                <a:latin typeface="Maya" pitchFamily="2" charset="0"/>
              </a:rPr>
              <a:t>цвет </a:t>
            </a:r>
            <a:r>
              <a:rPr lang="ru-RU" sz="2800" b="1" dirty="0" smtClean="0">
                <a:solidFill>
                  <a:schemeClr val="bg1"/>
                </a:solidFill>
                <a:latin typeface="Maya" pitchFamily="2" charset="0"/>
              </a:rPr>
              <a:t> означает осторожность. Черная шляпа - это режим критики и оценки, она указывает на недостатки .</a:t>
            </a:r>
            <a:endParaRPr lang="ru-RU" sz="2800" b="1" dirty="0">
              <a:solidFill>
                <a:schemeClr val="bg1"/>
              </a:solidFill>
              <a:latin typeface="Maya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3652" y="4797152"/>
            <a:ext cx="7693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ya" pitchFamily="2" charset="0"/>
              </a:rPr>
              <a:t>Шесть шляп мышления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48680"/>
            <a:ext cx="4536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0000"/>
                </a:solidFill>
                <a:latin typeface="Maya" pitchFamily="2" charset="0"/>
              </a:rPr>
              <a:t>Желтая шляпа</a:t>
            </a:r>
            <a:r>
              <a:rPr lang="ru-RU" sz="2800" b="1" dirty="0" smtClean="0">
                <a:solidFill>
                  <a:srgbClr val="000000"/>
                </a:solidFill>
                <a:latin typeface="Maya" pitchFamily="2" charset="0"/>
              </a:rPr>
              <a:t>.</a:t>
            </a:r>
            <a:endParaRPr lang="en-US" sz="2800" b="1" dirty="0" smtClean="0">
              <a:solidFill>
                <a:srgbClr val="000000"/>
              </a:solidFill>
              <a:latin typeface="Maya" pitchFamily="2" charset="0"/>
            </a:endParaRPr>
          </a:p>
          <a:p>
            <a:pPr lvl="0" algn="ctr"/>
            <a:r>
              <a:rPr lang="ru-RU" sz="2800" b="1" dirty="0">
                <a:solidFill>
                  <a:srgbClr val="000000"/>
                </a:solidFill>
                <a:latin typeface="Maya" pitchFamily="2" charset="0"/>
              </a:rPr>
              <a:t> Желтый цвет наводит на мысль о солнце и оптимизме. Под желтой шляпой мы стараемся найти достоинства и преимущества </a:t>
            </a:r>
            <a:r>
              <a:rPr lang="ru-RU" sz="2800" b="1" dirty="0" smtClean="0">
                <a:solidFill>
                  <a:srgbClr val="000000"/>
                </a:solidFill>
                <a:latin typeface="Maya" pitchFamily="2" charset="0"/>
              </a:rPr>
              <a:t>предложения</a:t>
            </a:r>
            <a:r>
              <a:rPr lang="en-US" sz="2800" b="1" dirty="0" smtClean="0">
                <a:solidFill>
                  <a:srgbClr val="000000"/>
                </a:solidFill>
                <a:latin typeface="Maya" pitchFamily="2" charset="0"/>
              </a:rPr>
              <a:t>.</a:t>
            </a:r>
            <a:endParaRPr lang="ru-RU" sz="2800" b="1" dirty="0">
              <a:solidFill>
                <a:srgbClr val="000000"/>
              </a:solidFill>
              <a:latin typeface="Maya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3652" y="4797152"/>
            <a:ext cx="7693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ya" pitchFamily="2" charset="0"/>
              </a:rPr>
              <a:t>Шесть шляп мышления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8010" y="476672"/>
            <a:ext cx="431619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0080"/>
                </a:solidFill>
                <a:latin typeface="Tahoma"/>
              </a:rPr>
              <a:t>                                          </a:t>
            </a:r>
            <a:endParaRPr lang="ru-RU" b="1" dirty="0">
              <a:solidFill>
                <a:srgbClr val="000080"/>
              </a:solidFill>
              <a:latin typeface="Tahoma"/>
            </a:endParaRPr>
          </a:p>
          <a:p>
            <a:pPr lvl="0" algn="ctr"/>
            <a:r>
              <a:rPr lang="ru-RU" sz="2800" b="1" dirty="0">
                <a:solidFill>
                  <a:srgbClr val="000000"/>
                </a:solidFill>
                <a:latin typeface="Maya" pitchFamily="2" charset="0"/>
              </a:rPr>
              <a:t>Красная шляпа. </a:t>
            </a:r>
            <a:endParaRPr lang="en-US" sz="2800" b="1" dirty="0" smtClean="0">
              <a:solidFill>
                <a:srgbClr val="000000"/>
              </a:solidFill>
              <a:latin typeface="Maya" pitchFamily="2" charset="0"/>
            </a:endParaRP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a" pitchFamily="2" charset="0"/>
              </a:rPr>
              <a:t>Красный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a" pitchFamily="2" charset="0"/>
              </a:rPr>
              <a:t>цвет наводит на мысль об огне. Красная шляпа связана с эмоциями, интуицией, чувствами и предчувствиями.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a" pitchFamily="2" charset="0"/>
              </a:rPr>
              <a:t>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ya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3652" y="4797152"/>
            <a:ext cx="7693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ya" pitchFamily="2" charset="0"/>
              </a:rPr>
              <a:t>Шесть шляп мышления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7445" y="404664"/>
            <a:ext cx="47047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latin typeface="Maya" pitchFamily="2" charset="0"/>
              </a:rPr>
              <a:t>Зеленая шляпа. </a:t>
            </a:r>
            <a:endParaRPr lang="en-US" sz="2800" b="1" dirty="0" smtClean="0">
              <a:solidFill>
                <a:schemeClr val="bg1"/>
              </a:solidFill>
              <a:latin typeface="Maya" pitchFamily="2" charset="0"/>
            </a:endParaRP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Maya" pitchFamily="2" charset="0"/>
              </a:rPr>
              <a:t>Зеленый </a:t>
            </a:r>
            <a:r>
              <a:rPr lang="ru-RU" sz="2800" b="1" dirty="0">
                <a:solidFill>
                  <a:schemeClr val="bg1"/>
                </a:solidFill>
                <a:latin typeface="Maya" pitchFamily="2" charset="0"/>
              </a:rPr>
              <a:t>цвет напоминает о растениях, росте, энергии, жизни. Зеленая шляпа - это режим творчества, генерации идей, нестандартных </a:t>
            </a:r>
            <a:r>
              <a:rPr lang="ru-RU" sz="2800" b="1" dirty="0" smtClean="0">
                <a:solidFill>
                  <a:schemeClr val="bg1"/>
                </a:solidFill>
                <a:latin typeface="Maya" pitchFamily="2" charset="0"/>
              </a:rPr>
              <a:t>подходов.</a:t>
            </a:r>
            <a:endParaRPr lang="ru-RU" sz="2800" b="1" dirty="0">
              <a:solidFill>
                <a:schemeClr val="bg1"/>
              </a:solidFill>
              <a:latin typeface="Maya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3652" y="4797152"/>
            <a:ext cx="7693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ya" pitchFamily="2" charset="0"/>
              </a:rPr>
              <a:t>Шесть шляп мышления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632" y="764704"/>
            <a:ext cx="4401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chemeClr val="bg1"/>
                </a:solidFill>
                <a:effectLst/>
                <a:latin typeface="Maya" pitchFamily="2" charset="0"/>
              </a:rPr>
              <a:t>Синяя шляпа. </a:t>
            </a:r>
            <a:endParaRPr lang="en-US" sz="2400" b="1" i="0" dirty="0" smtClean="0">
              <a:solidFill>
                <a:schemeClr val="bg1"/>
              </a:solidFill>
              <a:effectLst/>
              <a:latin typeface="Maya" pitchFamily="2" charset="0"/>
            </a:endParaRPr>
          </a:p>
          <a:p>
            <a:pPr algn="ctr"/>
            <a:r>
              <a:rPr lang="ru-RU" sz="2400" b="1" i="0" dirty="0" smtClean="0">
                <a:solidFill>
                  <a:schemeClr val="bg1"/>
                </a:solidFill>
                <a:effectLst/>
                <a:latin typeface="Maya" pitchFamily="2" charset="0"/>
              </a:rPr>
              <a:t>Используется </a:t>
            </a:r>
            <a:r>
              <a:rPr lang="ru-RU" sz="2400" b="1" dirty="0">
                <a:solidFill>
                  <a:schemeClr val="bg1"/>
                </a:solidFill>
                <a:latin typeface="Maya" pitchFamily="2" charset="0"/>
              </a:rPr>
              <a:t> 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Maya" pitchFamily="2" charset="0"/>
              </a:rPr>
              <a:t>чтобы поставить задачу мышления и решить, чего мы хотим достичь в результате. Это режим наблюдения </a:t>
            </a:r>
            <a:r>
              <a:rPr lang="ru-RU" sz="2400" b="1" dirty="0">
                <a:solidFill>
                  <a:schemeClr val="bg1"/>
                </a:solidFill>
                <a:latin typeface="Maya" pitchFamily="2" charset="0"/>
              </a:rPr>
              <a:t>.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Maya" pitchFamily="2" charset="0"/>
              </a:rPr>
              <a:t>(формулировка целей, подведение итогов и т. п.).</a:t>
            </a:r>
            <a:endParaRPr lang="ru-RU" sz="2400" b="1" i="0" dirty="0">
              <a:solidFill>
                <a:schemeClr val="bg1"/>
              </a:solidFill>
              <a:effectLst/>
              <a:latin typeface="Maya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3652" y="4941168"/>
            <a:ext cx="76931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ya" pitchFamily="2" charset="0"/>
              </a:rPr>
              <a:t>Шесть шляп мышления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3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1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157192"/>
            <a:ext cx="43556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a" pitchFamily="2" charset="0"/>
              </a:rPr>
              <a:t>Автор метода-</a:t>
            </a:r>
            <a:endParaRPr lang="en-US" sz="44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ya" pitchFamily="2" charset="0"/>
            </a:endParaRPr>
          </a:p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a" pitchFamily="2" charset="0"/>
              </a:rPr>
              <a:t> Эдвард де </a:t>
            </a:r>
            <a:r>
              <a:rPr lang="ru-RU" sz="4400" b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a" pitchFamily="2" charset="0"/>
              </a:rPr>
              <a:t>Б</a:t>
            </a:r>
            <a:r>
              <a:rPr lang="ru-RU" sz="4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ya" pitchFamily="2" charset="0"/>
              </a:rPr>
              <a:t>оно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ya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280831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сих пор ориентировано на то, чтобы загрузить учащегося максимальным количеством знаний и фактов, но не учит его мыслить. Точнее учит мыслить однобоко, уделяя внимание в основном критическому мышлению. Критическое мышление нужно, но, не владея другими инструментами, человек попадает в ловушку, он не способен объективно рассматривать все стороны проблемы, генерировать новые идеи, ориентироваться на практический результат мышления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80593"/>
            <a:ext cx="32687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отличие новых стандартов от ныне действующих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Принципиальное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отличие новых стандартов заключается в том,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 основе лежит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предметный, а личностный результат.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образования становится не накопление конкретных знаний и отдельных умений, а формирование универсальных учебных умений и на их основе усвоения базовых знаний, а главное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умения самостоятельно совершенствовать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своё образование в соответствии с условиями быстро меняющегося мира.</a:t>
            </a:r>
          </a:p>
        </p:txBody>
      </p:sp>
    </p:spTree>
    <p:extLst>
      <p:ext uri="{BB962C8B-B14F-4D97-AF65-F5344CB8AC3E}">
        <p14:creationId xmlns:p14="http://schemas.microsoft.com/office/powerpoint/2010/main" val="12567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 каком этапе урока </a:t>
            </a:r>
            <a:br>
              <a:rPr lang="ru-RU" sz="3600" b="1" dirty="0" smtClean="0"/>
            </a:br>
            <a:r>
              <a:rPr lang="ru-RU" sz="3600" b="1" dirty="0" smtClean="0"/>
              <a:t>в рамках ФГОС</a:t>
            </a:r>
            <a:br>
              <a:rPr lang="ru-RU" sz="3600" b="1" dirty="0" smtClean="0"/>
            </a:br>
            <a:r>
              <a:rPr lang="ru-RU" sz="3600" b="1" dirty="0" smtClean="0"/>
              <a:t> можно использовать </a:t>
            </a:r>
            <a:br>
              <a:rPr lang="ru-RU" sz="3600" b="1" dirty="0" smtClean="0"/>
            </a:br>
            <a:r>
              <a:rPr lang="ru-RU" sz="3600" b="1" dirty="0" smtClean="0"/>
              <a:t>данный метод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044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Достоинство данного метода в том, что он может применяться как при групповом, так и при индивидуальном мышлении, а научиться ему можно всего за полчаса. </a:t>
            </a:r>
          </a:p>
        </p:txBody>
      </p:sp>
      <p:pic>
        <p:nvPicPr>
          <p:cNvPr id="2050" name="Picture 2" descr="C:\Users\Влада\Desktop\6-shlyap-dlya-student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30308"/>
            <a:ext cx="5472607" cy="50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54" y="-171400"/>
            <a:ext cx="82801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/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                                              Суть метода</a:t>
            </a:r>
          </a:p>
          <a:p>
            <a:pPr algn="just"/>
            <a:r>
              <a:rPr lang="ru-RU" sz="2000" b="1" dirty="0" smtClean="0"/>
              <a:t>Де </a:t>
            </a:r>
            <a:r>
              <a:rPr lang="ru-RU" sz="2000" b="1" dirty="0" err="1"/>
              <a:t>Боно</a:t>
            </a:r>
            <a:r>
              <a:rPr lang="ru-RU" sz="2000" b="1" dirty="0"/>
              <a:t> выделил шесть основных типов мышления, каждый из которых он обозначил шляпой определённого </a:t>
            </a:r>
            <a:r>
              <a:rPr lang="ru-RU" sz="2000" b="1" dirty="0" smtClean="0"/>
              <a:t>цвета.</a:t>
            </a:r>
            <a:r>
              <a:rPr lang="ru-RU" sz="2000" b="1" dirty="0"/>
              <a:t> Он предложил использовать эти типы последовательно в процессе размышления — по аналогии со сниманием и надеванием шляп. </a:t>
            </a:r>
            <a:r>
              <a:rPr lang="ru-RU" sz="2000" b="1" dirty="0" smtClean="0"/>
              <a:t>Надевая </a:t>
            </a:r>
            <a:r>
              <a:rPr lang="ru-RU" sz="2000" b="1" dirty="0"/>
              <a:t>шляпу мышления, мы принимаем на себя роль, на которую эта шляпа </a:t>
            </a:r>
            <a:r>
              <a:rPr lang="ru-RU" sz="2000" b="1" dirty="0" smtClean="0"/>
              <a:t>указывает. Снимая </a:t>
            </a:r>
            <a:r>
              <a:rPr lang="ru-RU" sz="2000" b="1" dirty="0"/>
              <a:t>шляпу конкретного цвета, мы уходим от этого типа </a:t>
            </a:r>
            <a:r>
              <a:rPr lang="ru-RU" sz="2000" b="1" dirty="0" smtClean="0"/>
              <a:t>мышления. </a:t>
            </a:r>
            <a:endParaRPr lang="ru-RU" sz="2000" b="1" dirty="0"/>
          </a:p>
          <a:p>
            <a:pPr algn="just"/>
            <a:endParaRPr lang="ru-RU" sz="1600" b="1" dirty="0"/>
          </a:p>
        </p:txBody>
      </p:sp>
      <p:pic>
        <p:nvPicPr>
          <p:cNvPr id="1026" name="Picture 2" descr="C:\Users\Влада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12" y="2564904"/>
            <a:ext cx="6291696" cy="42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а\Desktop\703341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9460" r="26498" b="5856"/>
          <a:stretch/>
        </p:blipFill>
        <p:spPr bwMode="auto">
          <a:xfrm>
            <a:off x="0" y="0"/>
            <a:ext cx="3851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25354"/>
            <a:ext cx="50405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/>
              <a:t>ПРИТЧА О СТАРОМ </a:t>
            </a:r>
            <a:r>
              <a:rPr lang="ru-RU" b="1" i="1" cap="all" dirty="0" smtClean="0"/>
              <a:t>ШЛЯПНИКЕ</a:t>
            </a:r>
            <a:endParaRPr lang="ru-RU" b="1" i="1" cap="all" dirty="0"/>
          </a:p>
          <a:p>
            <a:pPr algn="just"/>
            <a:r>
              <a:rPr lang="ru-RU" sz="1600" b="1" dirty="0" smtClean="0"/>
              <a:t>Давным-давно, жил </a:t>
            </a:r>
            <a:r>
              <a:rPr lang="ru-RU" sz="1600" b="1" dirty="0"/>
              <a:t>на свете старый мудрый Шляпник. Из всех земных богатств, был у него только лишь цветной фетр. Но </a:t>
            </a:r>
            <a:r>
              <a:rPr lang="ru-RU" sz="1600" b="1" dirty="0" smtClean="0"/>
              <a:t>он </a:t>
            </a:r>
            <a:r>
              <a:rPr lang="ru-RU" sz="1600" b="1" dirty="0"/>
              <a:t>имел золотые руки и прекрасную мудрую душу. Мастер дарил людям нечто большее, чем </a:t>
            </a:r>
            <a:r>
              <a:rPr lang="ru-RU" sz="1600" b="1" dirty="0" smtClean="0"/>
              <a:t>головные уборы. </a:t>
            </a:r>
            <a:r>
              <a:rPr lang="ru-RU" sz="1600" b="1" smtClean="0"/>
              <a:t>Одухотворенными, решительными </a:t>
            </a:r>
            <a:r>
              <a:rPr lang="ru-RU" sz="1600" b="1" dirty="0"/>
              <a:t>и воодушевленными выходили люди из мастерской старого </a:t>
            </a:r>
            <a:r>
              <a:rPr lang="ru-RU" sz="1600" b="1" dirty="0" smtClean="0"/>
              <a:t>Шляпника. </a:t>
            </a:r>
            <a:endParaRPr lang="ru-RU" sz="1600" b="1" dirty="0"/>
          </a:p>
          <a:p>
            <a:pPr algn="just"/>
            <a:r>
              <a:rPr lang="ru-RU" sz="1600" b="1" dirty="0"/>
              <a:t>Шли годы. И настало время, когда старый Шляпник покинул этот мир, оставив своим шестерым сыновьям славу Великого Мастера, </a:t>
            </a:r>
            <a:r>
              <a:rPr lang="ru-RU" sz="1600" b="1" dirty="0" smtClean="0"/>
              <a:t>мастерскую</a:t>
            </a:r>
            <a:r>
              <a:rPr lang="ru-RU" sz="1600" b="1" dirty="0"/>
              <a:t> </a:t>
            </a:r>
            <a:r>
              <a:rPr lang="ru-RU" sz="1600" b="1" dirty="0" smtClean="0"/>
              <a:t> </a:t>
            </a:r>
            <a:r>
              <a:rPr lang="ru-RU" sz="1600" b="1" dirty="0"/>
              <a:t>и… шесть разноцветных шляп — белую, черную, желтую, красную, зеленую и синюю. Шляпы были настолько изысканы, что явно должны были в будущем принадлежать очень богатому и успешному человеку.</a:t>
            </a:r>
          </a:p>
          <a:p>
            <a:pPr algn="just"/>
            <a:r>
              <a:rPr lang="ru-RU" sz="1600" b="1" dirty="0"/>
              <a:t>— Наверное, основное отцовское наследство — это те деньги, которые нам заплатит заказчик разноцветных шляп, — решили сыновья мастера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pPr algn="just"/>
            <a:r>
              <a:rPr lang="ru-RU" sz="1600" b="1" dirty="0"/>
              <a:t>Но время шло, а богатый заказчик так и не появился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pPr algn="just"/>
            <a:r>
              <a:rPr lang="ru-RU" sz="1600" b="1" dirty="0" smtClean="0"/>
              <a:t>И </a:t>
            </a:r>
            <a:r>
              <a:rPr lang="ru-RU" sz="1600" b="1" dirty="0"/>
              <a:t>сыновья решили разделить между собой отцовское наследство.</a:t>
            </a:r>
          </a:p>
          <a:p>
            <a:pPr algn="just"/>
            <a:r>
              <a:rPr lang="ru-RU" sz="1600" b="1" dirty="0" smtClean="0"/>
              <a:t>— </a:t>
            </a:r>
            <a:r>
              <a:rPr lang="ru-RU" sz="1600" b="1" dirty="0"/>
              <a:t>Я беру себе шляпу белого цвета, — заявил первый сын. — Она так изящна и восхитительна, что я смогу войти в ней в высшее </a:t>
            </a:r>
            <a:r>
              <a:rPr lang="ru-RU" sz="1600" b="1" dirty="0" smtClean="0"/>
              <a:t>общество. </a:t>
            </a:r>
            <a:endParaRPr lang="ru-RU" sz="1600" b="1" dirty="0"/>
          </a:p>
          <a:p>
            <a:pPr algn="just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428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а\Desktop\T13WWDD01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r="17806"/>
          <a:stretch/>
        </p:blipFill>
        <p:spPr bwMode="auto">
          <a:xfrm>
            <a:off x="0" y="0"/>
            <a:ext cx="3091543" cy="69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1542" y="0"/>
            <a:ext cx="594495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— А я выбираю черную шляпу, — сказал второй сын. — Черный цвет подходит к любому костюму. В этой шляпе я буду </a:t>
            </a:r>
            <a:r>
              <a:rPr lang="ru-RU" sz="1600" b="1" dirty="0" smtClean="0"/>
              <a:t>строг, </a:t>
            </a:r>
            <a:r>
              <a:rPr lang="ru-RU" sz="1600" b="1" dirty="0"/>
              <a:t>элегантен в любой ситуации. 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/>
              <a:t>— А я, пожалуй, выберу желтую, — сказал третий сын. — В наших краях так мало солнечных дней, я так скучаю по ним. Желтая </a:t>
            </a:r>
            <a:r>
              <a:rPr lang="ru-RU" sz="1600" b="1" dirty="0" smtClean="0"/>
              <a:t>шляпа подарит </a:t>
            </a:r>
            <a:r>
              <a:rPr lang="ru-RU" sz="1600" b="1" dirty="0"/>
              <a:t>мне радость солнца и улыбку! А тот, кто улыбается — счастлив</a:t>
            </a:r>
            <a:r>
              <a:rPr lang="ru-RU" sz="1600" b="1" dirty="0" smtClean="0"/>
              <a:t>.</a:t>
            </a:r>
          </a:p>
          <a:p>
            <a:pPr algn="just"/>
            <a:r>
              <a:rPr lang="ru-RU" sz="1600" b="1" dirty="0"/>
              <a:t>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Пусть </a:t>
            </a:r>
            <a:r>
              <a:rPr lang="ru-RU" sz="1600" b="1" dirty="0"/>
              <a:t>моей шляпой станет красная, — воскликнул четвертый сын. — Я всегда мечтал выделяться из </a:t>
            </a:r>
            <a:r>
              <a:rPr lang="ru-RU" sz="1600" b="1" dirty="0" smtClean="0"/>
              <a:t>толпы. В </a:t>
            </a:r>
            <a:r>
              <a:rPr lang="ru-RU" sz="1600" b="1" dirty="0"/>
              <a:t>красной шляпе я буду замечен </a:t>
            </a:r>
            <a:r>
              <a:rPr lang="ru-RU" sz="1600" b="1" dirty="0" smtClean="0"/>
              <a:t>всеми!</a:t>
            </a:r>
            <a:endParaRPr lang="ru-RU" sz="1600" b="1" dirty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/>
              <a:t>— Зеленая шляпа так оригинальна! — заметил пятый сын. — Я еще никого не видел на улице в зеленой </a:t>
            </a:r>
            <a:r>
              <a:rPr lang="ru-RU" sz="1600" b="1" dirty="0" smtClean="0"/>
              <a:t>шляпе. </a:t>
            </a:r>
            <a:r>
              <a:rPr lang="ru-RU" sz="1600" b="1" dirty="0"/>
              <a:t>Мне кажется, зеленая шляпа сделает меня законодателем новой моды. Мне нравятся неожиданные </a:t>
            </a:r>
            <a:r>
              <a:rPr lang="ru-RU" sz="1600" b="1" dirty="0" smtClean="0"/>
              <a:t>решения!</a:t>
            </a:r>
            <a:endParaRPr lang="ru-RU" sz="1600" b="1" dirty="0"/>
          </a:p>
          <a:p>
            <a:pPr algn="just"/>
            <a:endParaRPr lang="ru-RU" sz="1600" b="1" dirty="0"/>
          </a:p>
          <a:p>
            <a:pPr algn="just"/>
            <a:r>
              <a:rPr lang="ru-RU" sz="1600" b="1" dirty="0"/>
              <a:t>— Вы разобрали все шляпы, — молвил шестой сын. — Мне остается только взять синюю. Странно, но вы освободили меня от проблемы выбора. Я доверился судьбе и получил то, что сам бы выбрал в первую очередь! Проблема выбора… — задумался шестой сын, — надо, пожалуй, поразмышлять об этом.</a:t>
            </a:r>
          </a:p>
          <a:p>
            <a:pPr algn="just"/>
            <a:r>
              <a:rPr lang="ru-RU" sz="1600" b="1" dirty="0" smtClean="0"/>
              <a:t>         Прошло </a:t>
            </a:r>
            <a:r>
              <a:rPr lang="ru-RU" sz="1600" b="1" dirty="0"/>
              <a:t>немало времени, прежде </a:t>
            </a:r>
            <a:r>
              <a:rPr lang="ru-RU" sz="1600" b="1" dirty="0" smtClean="0"/>
              <a:t>чем, </a:t>
            </a:r>
            <a:r>
              <a:rPr lang="ru-RU" sz="1600" b="1" dirty="0"/>
              <a:t>сыновья старого мастера опять собрались все вместе под крышей отцовской мастерской. Сидя у огня, каждый из них рассказал свою историю, и все были поражены тому, как наследство Шляпника повлияло на них.</a:t>
            </a:r>
          </a:p>
        </p:txBody>
      </p:sp>
    </p:spTree>
    <p:extLst>
      <p:ext uri="{BB962C8B-B14F-4D97-AF65-F5344CB8AC3E}">
        <p14:creationId xmlns:p14="http://schemas.microsoft.com/office/powerpoint/2010/main" val="33065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а\Desktop\о-ин-че-овек-в-рубашке-и-бе-ой-ш-япе-385769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7"/>
          <a:stretch/>
        </p:blipFill>
        <p:spPr bwMode="auto">
          <a:xfrm>
            <a:off x="-54430" y="0"/>
            <a:ext cx="4626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692696"/>
            <a:ext cx="3888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Сын, взявший себе Белую шляпу, стал важным человеком, он занимал высокий пост советника в одной могущественной стране. Он был четок и беспристрастен. Излагая историю своей жизни, он перечислял факты и события, опуская свои переживания. Братья </a:t>
            </a:r>
            <a:r>
              <a:rPr lang="ru-RU" sz="2400" b="1" dirty="0" smtClean="0"/>
              <a:t>слушали его с </a:t>
            </a:r>
            <a:r>
              <a:rPr lang="ru-RU" sz="2400" b="1" dirty="0"/>
              <a:t>большим уважением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58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268760"/>
            <a:ext cx="4427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Хозяин Черной шляпы стал остроумным и язвительным. Рассказывая о людях, с которыми его свела судьба, он метко и красочно описывал их слабости и пороки. Казалось, он живет в стране мелочных и глуповатых людей, хотя было известно, что жители города, в котором поселился второй сын мастера, были достойными гражданами. </a:t>
            </a:r>
            <a:endParaRPr lang="ru-RU" sz="2400" b="1" dirty="0"/>
          </a:p>
        </p:txBody>
      </p:sp>
      <p:pic>
        <p:nvPicPr>
          <p:cNvPr id="8195" name="Picture 3" descr="C:\Users\Влада\Desktop\muzhskaya-shly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" y="-3382"/>
            <a:ext cx="4498302" cy="68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а\Desktop\21966_prev_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83264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014" y="4725144"/>
            <a:ext cx="88514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Желтая шляпа сделала третьего сына Шляпника неисправимым оптимистом. Оказывается, он живет в лучшем в мире городе, жители которого замечательные люди. Он радуется восходам и закатам, бегает трусцой, разводит цветы и занимается благотворительностью.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21469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а\Desktop\802802481_7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 bwMode="auto">
          <a:xfrm>
            <a:off x="21839" y="14334"/>
            <a:ext cx="5248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281810"/>
            <a:ext cx="3600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Только один из них постоянно нетерпеливо вскакивал, то радостно аплодировал, то в отчаянии заламывал руки, то раздраженно бросал свою Красную шляпу.  Оказалось, </a:t>
            </a:r>
            <a:r>
              <a:rPr lang="ru-RU" sz="2400" b="1" dirty="0"/>
              <a:t>четвертый сын Шляпника стал </a:t>
            </a:r>
            <a:r>
              <a:rPr lang="ru-RU" sz="2400" b="1" dirty="0" smtClean="0"/>
              <a:t>актером. </a:t>
            </a:r>
            <a:r>
              <a:rPr lang="ru-RU" sz="2400" b="1" dirty="0"/>
              <a:t>Б</a:t>
            </a:r>
            <a:r>
              <a:rPr lang="ru-RU" sz="2400" b="1" dirty="0" smtClean="0"/>
              <a:t>лагодаря своей эмоциональности </a:t>
            </a:r>
            <a:r>
              <a:rPr lang="ru-RU" sz="2400" b="1" dirty="0"/>
              <a:t>и чувствительности он гениально играл и драматические, и комические, и трагические </a:t>
            </a:r>
            <a:r>
              <a:rPr lang="ru-RU" sz="2400" b="1" dirty="0" smtClean="0"/>
              <a:t>роли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3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337a25372d26beb9d876ba2966bb59e4220fec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1106</Words>
  <Application>Microsoft Office PowerPoint</Application>
  <PresentationFormat>Экран (4:3)</PresentationFormat>
  <Paragraphs>57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каком этапе урока  в рамках ФГОС  можно использовать  данный метод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Влада</dc:creator>
  <cp:lastModifiedBy>Влада</cp:lastModifiedBy>
  <cp:revision>58</cp:revision>
  <dcterms:created xsi:type="dcterms:W3CDTF">2015-08-23T10:47:33Z</dcterms:created>
  <dcterms:modified xsi:type="dcterms:W3CDTF">2016-01-11T17:14:26Z</dcterms:modified>
</cp:coreProperties>
</file>