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7" r:id="rId3"/>
    <p:sldId id="292" r:id="rId4"/>
    <p:sldId id="279" r:id="rId5"/>
    <p:sldId id="285" r:id="rId6"/>
    <p:sldId id="257" r:id="rId7"/>
    <p:sldId id="275" r:id="rId8"/>
    <p:sldId id="276" r:id="rId9"/>
    <p:sldId id="277" r:id="rId10"/>
    <p:sldId id="283" r:id="rId11"/>
    <p:sldId id="280" r:id="rId12"/>
    <p:sldId id="293" r:id="rId13"/>
    <p:sldId id="291" r:id="rId14"/>
    <p:sldId id="290" r:id="rId15"/>
    <p:sldId id="281" r:id="rId16"/>
    <p:sldId id="278" r:id="rId17"/>
    <p:sldId id="288" r:id="rId18"/>
    <p:sldId id="272" r:id="rId19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B085D-2413-458B-ADBF-E9514FA85AE3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34F69-2D8A-4679-8E79-AAB5C79B8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59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6AD73-B613-423E-8286-9EE6C133B142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996A3-2B53-4FC0-A314-850249D68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E94B-F9FF-4BFC-BA16-885E2F519872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B4CEC-4378-4847-BB41-DE716F7E9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02CE7-9CA9-4215-9FC9-B336B371791E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F898A-F427-421A-8CD4-56F9E4F53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93233-8D48-44B8-A6E1-F4F7D77D6181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8153-C245-42BB-979D-90E5003D5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BB959-4B7A-49DB-8F7F-47DA3A4BD52E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2631C-6094-41C4-A598-F164CCB43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FB4E-59C3-4102-B6DB-A4B50DA28E49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33AA1-C603-4E50-957B-83F927E9B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71BA-8DA5-4E25-918D-60A723F43D71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69085-84DE-40C9-97A7-64E972EC7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94018-081A-43A2-A1F3-277D60C5E97E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CA77-771D-4BDB-BF1D-785176A4D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642EA-DDD1-44A3-8798-AC2415BF5B85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4AE4-F4DA-403F-93AF-30E5A44C7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B506-D771-4B01-854F-ACEE1CE3B37A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6B6AA-CB4B-4C2A-B940-C335504C3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7FECD-25D4-4097-B653-3E2684783E54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8EF41-DAB0-4842-8413-855220300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F9E542-FA2D-4B95-A19A-EED98B73DB45}" type="datetimeFigureOut">
              <a:rPr lang="ru-RU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AE6DA-472A-4D62-A4FE-F92A41555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 txBox="1">
            <a:spLocks/>
          </p:cNvSpPr>
          <p:nvPr/>
        </p:nvSpPr>
        <p:spPr bwMode="auto">
          <a:xfrm>
            <a:off x="1547435" y="1056926"/>
            <a:ext cx="6094343" cy="438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</a:rPr>
              <a:t>Открытый урок русского языка в 4 «В» 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</a:rPr>
              <a:t>классе</a:t>
            </a:r>
          </a:p>
          <a:p>
            <a:pPr algn="ctr"/>
            <a:endParaRPr lang="ru-RU" sz="1600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</a:rPr>
              <a:t>                                     Подготовил учитель начальных классов</a:t>
            </a:r>
          </a:p>
          <a:p>
            <a:pPr algn="ctr"/>
            <a:r>
              <a:rPr lang="ru-RU" sz="1600" i="1" smtClean="0">
                <a:solidFill>
                  <a:srgbClr val="002060"/>
                </a:solidFill>
                <a:latin typeface="Times New Roman" pitchFamily="18" charset="0"/>
              </a:rPr>
              <a:t>                   Ясинецкая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</a:rPr>
              <a:t> Марина Сергеевна</a:t>
            </a:r>
            <a:endParaRPr lang="ru-RU" sz="16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400" b="1" smtClean="0"/>
              <a:t>В суффиксах прилагательных после</a:t>
            </a:r>
          </a:p>
          <a:p>
            <a:pPr algn="ctr" eaLnBrk="1" hangingPunct="1">
              <a:buFont typeface="Arial" charset="0"/>
              <a:buNone/>
            </a:pPr>
            <a:r>
              <a:rPr lang="ru-RU" sz="4400" b="1" smtClean="0"/>
              <a:t> шипящих и ц</a:t>
            </a:r>
          </a:p>
          <a:p>
            <a:pPr eaLnBrk="1" hangingPunct="1">
              <a:buFont typeface="Arial" charset="0"/>
              <a:buNone/>
            </a:pPr>
            <a:endParaRPr lang="ru-RU" sz="4000" smtClean="0"/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под ударением        без ударения</a:t>
            </a:r>
          </a:p>
          <a:p>
            <a:pPr eaLnBrk="1" hangingPunct="1">
              <a:buFont typeface="Arial" charset="0"/>
              <a:buNone/>
            </a:pPr>
            <a:r>
              <a:rPr lang="ru-RU" sz="4000" smtClean="0">
                <a:solidFill>
                  <a:srgbClr val="FF0000"/>
                </a:solidFill>
              </a:rPr>
              <a:t>              </a:t>
            </a:r>
            <a:r>
              <a:rPr lang="ru-RU" sz="4800" b="1" smtClean="0">
                <a:solidFill>
                  <a:srgbClr val="FF0000"/>
                </a:solidFill>
              </a:rPr>
              <a:t>ОВ                     ЕВ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072188" y="3429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357438" y="3500438"/>
            <a:ext cx="85725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</a:rPr>
              <a:t>Упражнение 88</a:t>
            </a:r>
            <a:r>
              <a:rPr lang="ru-RU" sz="3600" dirty="0">
                <a:latin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16631"/>
            <a:ext cx="8736971" cy="655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323528" y="274638"/>
            <a:ext cx="8229600" cy="581865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</a:rPr>
              <a:t>Упражнение 88.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</a:rPr>
              <a:t>Свинец </a:t>
            </a:r>
            <a:r>
              <a:rPr lang="ru-RU" sz="2800" dirty="0">
                <a:latin typeface="Times New Roman" pitchFamily="18" charset="0"/>
              </a:rPr>
              <a:t>– свинц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</a:rPr>
              <a:t>ов</a:t>
            </a:r>
            <a:r>
              <a:rPr lang="ru-RU" sz="2800" dirty="0">
                <a:latin typeface="Times New Roman" pitchFamily="18" charset="0"/>
              </a:rPr>
              <a:t>ый        </a:t>
            </a:r>
            <a:r>
              <a:rPr lang="ru-RU" sz="2800" dirty="0" smtClean="0">
                <a:latin typeface="Times New Roman" pitchFamily="18" charset="0"/>
              </a:rPr>
              <a:t>        камыш- камыш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ов</a:t>
            </a:r>
            <a:r>
              <a:rPr lang="ru-RU" sz="2800" dirty="0" smtClean="0">
                <a:latin typeface="Times New Roman" pitchFamily="18" charset="0"/>
              </a:rPr>
              <a:t>ый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</a:rPr>
              <a:t>к</a:t>
            </a:r>
            <a:r>
              <a:rPr lang="ru-RU" sz="2800" dirty="0" smtClean="0">
                <a:latin typeface="Times New Roman" pitchFamily="18" charset="0"/>
              </a:rPr>
              <a:t>умач – кумач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ов</a:t>
            </a:r>
            <a:r>
              <a:rPr lang="ru-RU" sz="2800" dirty="0" smtClean="0">
                <a:latin typeface="Times New Roman" pitchFamily="18" charset="0"/>
              </a:rPr>
              <a:t>ый                   груша- груш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ев</a:t>
            </a:r>
            <a:r>
              <a:rPr lang="ru-RU" sz="2800" dirty="0" smtClean="0">
                <a:latin typeface="Times New Roman" pitchFamily="18" charset="0"/>
              </a:rPr>
              <a:t>ый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</a:rPr>
              <a:t>п</a:t>
            </a:r>
            <a:r>
              <a:rPr lang="ru-RU" sz="2800" dirty="0">
                <a:latin typeface="Times New Roman" pitchFamily="18" charset="0"/>
              </a:rPr>
              <a:t>арча- парч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</a:rPr>
              <a:t>ов</a:t>
            </a:r>
            <a:r>
              <a:rPr lang="ru-RU" sz="2800" dirty="0">
                <a:latin typeface="Times New Roman" pitchFamily="18" charset="0"/>
              </a:rPr>
              <a:t>ый            </a:t>
            </a:r>
            <a:r>
              <a:rPr lang="ru-RU" sz="2800" dirty="0" smtClean="0">
                <a:latin typeface="Times New Roman" pitchFamily="18" charset="0"/>
              </a:rPr>
              <a:t>           плюш- плюш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ев</a:t>
            </a:r>
            <a:r>
              <a:rPr lang="ru-RU" sz="2800" dirty="0" smtClean="0">
                <a:latin typeface="Times New Roman" pitchFamily="18" charset="0"/>
              </a:rPr>
              <a:t>ый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</a:rPr>
              <a:t>итец- ситц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ев</a:t>
            </a:r>
            <a:r>
              <a:rPr lang="ru-RU" sz="2800" dirty="0" smtClean="0">
                <a:latin typeface="Times New Roman" pitchFamily="18" charset="0"/>
              </a:rPr>
              <a:t>ый                        вещь </a:t>
            </a:r>
            <a:r>
              <a:rPr lang="ru-RU" sz="2800" dirty="0">
                <a:latin typeface="Times New Roman" pitchFamily="18" charset="0"/>
              </a:rPr>
              <a:t>–вещ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</a:rPr>
              <a:t>ев</a:t>
            </a:r>
            <a:r>
              <a:rPr lang="ru-RU" sz="2800" dirty="0">
                <a:latin typeface="Times New Roman" pitchFamily="18" charset="0"/>
              </a:rPr>
              <a:t>ой </a:t>
            </a:r>
            <a:endParaRPr lang="ru-RU" sz="2800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</a:rPr>
              <a:t>есец  – песц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ов</a:t>
            </a:r>
            <a:r>
              <a:rPr lang="ru-RU" sz="2800" dirty="0" smtClean="0">
                <a:latin typeface="Times New Roman" pitchFamily="18" charset="0"/>
              </a:rPr>
              <a:t>ый                     биржа </a:t>
            </a:r>
            <a:r>
              <a:rPr lang="ru-RU" sz="2800" dirty="0">
                <a:latin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</a:rPr>
              <a:t>бирж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ев</a:t>
            </a:r>
            <a:r>
              <a:rPr lang="ru-RU" sz="2800" dirty="0" smtClean="0">
                <a:latin typeface="Times New Roman" pitchFamily="18" charset="0"/>
              </a:rPr>
              <a:t>ой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</a:rPr>
              <a:t>г</a:t>
            </a:r>
            <a:r>
              <a:rPr lang="ru-RU" sz="2800" dirty="0" smtClean="0">
                <a:latin typeface="Times New Roman" pitchFamily="18" charset="0"/>
              </a:rPr>
              <a:t>рош- грош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</a:rPr>
              <a:t>ый                        дворец- </a:t>
            </a:r>
            <a:r>
              <a:rPr lang="ru-RU" sz="2800" dirty="0">
                <a:latin typeface="Times New Roman" pitchFamily="18" charset="0"/>
              </a:rPr>
              <a:t>дворц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</a:rPr>
              <a:t>ов</a:t>
            </a:r>
            <a:r>
              <a:rPr lang="ru-RU" sz="2800" dirty="0">
                <a:latin typeface="Times New Roman" pitchFamily="18" charset="0"/>
              </a:rPr>
              <a:t>ый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Алгоритм</a:t>
            </a:r>
            <a:r>
              <a:rPr lang="ru-RU" sz="4000" i="1" smtClean="0"/>
              <a:t/>
            </a:r>
            <a:br>
              <a:rPr lang="ru-RU" sz="4000" i="1" smtClean="0"/>
            </a:br>
            <a:endParaRPr lang="ru-RU" sz="4000" i="1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i="1" smtClean="0">
                <a:latin typeface="Times New Roman" pitchFamily="18" charset="0"/>
              </a:rPr>
              <a:t>1.Прочитайте слово.</a:t>
            </a:r>
          </a:p>
          <a:p>
            <a:r>
              <a:rPr lang="ru-RU" sz="3600" i="1" smtClean="0">
                <a:latin typeface="Times New Roman" pitchFamily="18" charset="0"/>
              </a:rPr>
              <a:t>2. Определите, в какой части слова пропущена орфограмма.</a:t>
            </a:r>
          </a:p>
          <a:p>
            <a:r>
              <a:rPr lang="ru-RU" sz="3600" i="1" smtClean="0">
                <a:latin typeface="Times New Roman" pitchFamily="18" charset="0"/>
              </a:rPr>
              <a:t>3.Вспомните правило.</a:t>
            </a:r>
          </a:p>
          <a:p>
            <a:r>
              <a:rPr lang="ru-RU" sz="3600" i="1" smtClean="0">
                <a:latin typeface="Times New Roman" pitchFamily="18" charset="0"/>
              </a:rPr>
              <a:t>4.Запишите нужную букву.</a:t>
            </a:r>
            <a:r>
              <a:rPr lang="ru-RU" sz="3600" smtClean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91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mtClean="0"/>
              <a:t>       </a:t>
            </a:r>
            <a:r>
              <a:rPr lang="ru-RU" sz="4800" smtClean="0">
                <a:solidFill>
                  <a:schemeClr val="hlink"/>
                </a:solidFill>
                <a:latin typeface="Times New Roman" pitchFamily="18" charset="0"/>
              </a:rPr>
              <a:t>ов                         ев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</a:t>
            </a:r>
          </a:p>
          <a:p>
            <a:pPr>
              <a:buFont typeface="Arial" charset="0"/>
              <a:buNone/>
            </a:pP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  </a:t>
            </a:r>
            <a:r>
              <a:rPr lang="ru-RU" sz="4400" b="1" smtClean="0">
                <a:latin typeface="Times New Roman" pitchFamily="18" charset="0"/>
              </a:rPr>
              <a:t>холщ</a:t>
            </a:r>
            <a:r>
              <a:rPr lang="ru-RU" sz="4400" b="1" smtClean="0">
                <a:solidFill>
                  <a:schemeClr val="hlink"/>
                </a:solidFill>
                <a:latin typeface="Times New Roman" pitchFamily="18" charset="0"/>
              </a:rPr>
              <a:t>ов</a:t>
            </a:r>
            <a:r>
              <a:rPr lang="ru-RU" sz="4400" b="1" smtClean="0">
                <a:latin typeface="Times New Roman" pitchFamily="18" charset="0"/>
              </a:rPr>
              <a:t>ый            глянц</a:t>
            </a:r>
            <a:r>
              <a:rPr lang="ru-RU" sz="4400" b="1" smtClean="0">
                <a:solidFill>
                  <a:schemeClr val="hlink"/>
                </a:solidFill>
                <a:latin typeface="Times New Roman" pitchFamily="18" charset="0"/>
              </a:rPr>
              <a:t>ев</a:t>
            </a:r>
            <a:r>
              <a:rPr lang="ru-RU" sz="4400" b="1" smtClean="0">
                <a:latin typeface="Times New Roman" pitchFamily="18" charset="0"/>
              </a:rPr>
              <a:t>ый пунц</a:t>
            </a:r>
            <a:r>
              <a:rPr lang="ru-RU" sz="4400" b="1" smtClean="0">
                <a:solidFill>
                  <a:schemeClr val="hlink"/>
                </a:solidFill>
                <a:latin typeface="Times New Roman" pitchFamily="18" charset="0"/>
              </a:rPr>
              <a:t>ов</a:t>
            </a:r>
            <a:r>
              <a:rPr lang="ru-RU" sz="4400" b="1" smtClean="0">
                <a:latin typeface="Times New Roman" pitchFamily="18" charset="0"/>
              </a:rPr>
              <a:t>ый             куч</a:t>
            </a:r>
            <a:r>
              <a:rPr lang="ru-RU" sz="4400" b="1" smtClean="0">
                <a:solidFill>
                  <a:schemeClr val="hlink"/>
                </a:solidFill>
                <a:latin typeface="Times New Roman" pitchFamily="18" charset="0"/>
              </a:rPr>
              <a:t>ев</a:t>
            </a:r>
            <a:r>
              <a:rPr lang="ru-RU" sz="4400" b="1" smtClean="0">
                <a:latin typeface="Times New Roman" pitchFamily="18" charset="0"/>
              </a:rPr>
              <a:t>ые алыч</a:t>
            </a:r>
            <a:r>
              <a:rPr lang="ru-RU" sz="4400" b="1" smtClean="0">
                <a:solidFill>
                  <a:schemeClr val="hlink"/>
                </a:solidFill>
                <a:latin typeface="Times New Roman" pitchFamily="18" charset="0"/>
              </a:rPr>
              <a:t>ов</a:t>
            </a:r>
            <a:r>
              <a:rPr lang="ru-RU" sz="4400" b="1" smtClean="0">
                <a:latin typeface="Times New Roman" pitchFamily="18" charset="0"/>
              </a:rPr>
              <a:t>ый            кольц</a:t>
            </a:r>
            <a:r>
              <a:rPr lang="ru-RU" sz="4400" b="1" smtClean="0">
                <a:solidFill>
                  <a:schemeClr val="hlink"/>
                </a:solidFill>
                <a:latin typeface="Times New Roman" pitchFamily="18" charset="0"/>
              </a:rPr>
              <a:t>ев</a:t>
            </a:r>
            <a:r>
              <a:rPr lang="ru-RU" sz="4400" b="1" smtClean="0">
                <a:latin typeface="Times New Roman" pitchFamily="18" charset="0"/>
              </a:rPr>
              <a:t>ая ерш</a:t>
            </a:r>
            <a:r>
              <a:rPr lang="ru-RU" sz="4400" b="1" smtClean="0">
                <a:solidFill>
                  <a:schemeClr val="hlink"/>
                </a:solidFill>
                <a:latin typeface="Times New Roman" pitchFamily="18" charset="0"/>
              </a:rPr>
              <a:t>ов</a:t>
            </a:r>
            <a:r>
              <a:rPr lang="ru-RU" sz="4400" b="1" smtClean="0">
                <a:latin typeface="Times New Roman" pitchFamily="18" charset="0"/>
              </a:rPr>
              <a:t>ый              сторож</a:t>
            </a:r>
            <a:r>
              <a:rPr lang="ru-RU" sz="4400" b="1" smtClean="0">
                <a:solidFill>
                  <a:schemeClr val="hlink"/>
                </a:solidFill>
                <a:latin typeface="Times New Roman" pitchFamily="18" charset="0"/>
              </a:rPr>
              <a:t>ев</a:t>
            </a:r>
            <a:r>
              <a:rPr lang="ru-RU" sz="4400" b="1" smtClean="0">
                <a:latin typeface="Times New Roman" pitchFamily="18" charset="0"/>
              </a:rPr>
              <a:t>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Закончите фразу:</a:t>
            </a:r>
            <a:endParaRPr lang="ru-RU" dirty="0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Сегодня я узнал……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Было интересно……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Было трудно…..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Я понял, что …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Теперь я могу…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Я научился….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Мне захотелось…….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У меня получилось </a:t>
            </a:r>
            <a:r>
              <a:rPr lang="ru-RU" dirty="0" smtClean="0"/>
              <a:t>…..</a:t>
            </a:r>
            <a:endParaRPr lang="ru-RU" dirty="0"/>
          </a:p>
          <a:p>
            <a:endParaRPr lang="ru-RU" dirty="0"/>
          </a:p>
          <a:p>
            <a:pPr eaLnBrk="1" hangingPunct="1"/>
            <a:endParaRPr lang="ru-RU" dirty="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357688"/>
            <a:ext cx="22145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У- правило с.88</a:t>
            </a:r>
          </a:p>
          <a:p>
            <a:pPr eaLnBrk="1" hangingPunct="1"/>
            <a:r>
              <a:rPr lang="ru-RU" dirty="0" smtClean="0"/>
              <a:t>ТПО стр. </a:t>
            </a:r>
            <a:r>
              <a:rPr lang="ru-RU" smtClean="0"/>
              <a:t>46 упр.42</a:t>
            </a:r>
            <a:endParaRPr lang="ru-RU" dirty="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357688"/>
            <a:ext cx="22145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02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 за урок!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23555" name="Picture 3" descr="C:\Documents and Settings\Ольга\Рабочий стол\картинки\блестяшки- цветочки\d0a1d0bed0bbd0bdd0b5d187d0bdd0b0d18f20d180d0b0d0b4d0bed181d182d18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39384">
            <a:off x="1797050" y="1392238"/>
            <a:ext cx="5899150" cy="41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 txBox="1">
            <a:spLocks/>
          </p:cNvSpPr>
          <p:nvPr/>
        </p:nvSpPr>
        <p:spPr bwMode="auto">
          <a:xfrm>
            <a:off x="1547813" y="1052513"/>
            <a:ext cx="61198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 i="1" dirty="0" smtClean="0">
                <a:latin typeface="Times New Roman" pitchFamily="18" charset="0"/>
              </a:rPr>
              <a:t>Шестнадцатое  марта.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</a:rPr>
              <a:t>Классная работа.</a:t>
            </a:r>
            <a:endParaRPr lang="ru-RU" sz="4000" b="1" i="1" dirty="0">
              <a:latin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27538" y="3786188"/>
            <a:ext cx="3763962" cy="2286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1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 txBox="1">
            <a:spLocks/>
          </p:cNvSpPr>
          <p:nvPr/>
        </p:nvSpPr>
        <p:spPr bwMode="auto">
          <a:xfrm>
            <a:off x="1691680" y="476672"/>
            <a:ext cx="611981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 i="1" dirty="0" smtClean="0">
                <a:latin typeface="Times New Roman" pitchFamily="18" charset="0"/>
              </a:rPr>
              <a:t>Девиз урока.</a:t>
            </a:r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</a:rPr>
              <a:t>С малой удачи начинается большой успех</a:t>
            </a:r>
            <a:endParaRPr lang="ru-RU" sz="48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18487" cy="507365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Он и весел, и не злобен,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Этот милый чудач_к.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С ним хозяин – мальчик Робин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И приятель Пятач_к.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Для него прогулка – праздник,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И на мёд особый нюх,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Этот плюш_вый проказник –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Медвеж_нок…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285875" y="1571625"/>
            <a:ext cx="67151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i="1">
                <a:latin typeface="Times New Roman" pitchFamily="18" charset="0"/>
              </a:rPr>
              <a:t>чудач</a:t>
            </a:r>
            <a:r>
              <a:rPr lang="ru-RU" sz="6000" i="1">
                <a:solidFill>
                  <a:schemeClr val="hlink"/>
                </a:solidFill>
                <a:latin typeface="Times New Roman" pitchFamily="18" charset="0"/>
              </a:rPr>
              <a:t>.</a:t>
            </a:r>
            <a:r>
              <a:rPr lang="ru-RU" sz="6000" i="1">
                <a:latin typeface="Times New Roman" pitchFamily="18" charset="0"/>
              </a:rPr>
              <a:t>к</a:t>
            </a:r>
          </a:p>
          <a:p>
            <a:pPr algn="ctr"/>
            <a:r>
              <a:rPr lang="ru-RU" sz="6000" i="1">
                <a:latin typeface="Times New Roman" pitchFamily="18" charset="0"/>
              </a:rPr>
              <a:t>Пятач</a:t>
            </a:r>
            <a:r>
              <a:rPr lang="ru-RU" sz="6000" i="1">
                <a:solidFill>
                  <a:schemeClr val="hlink"/>
                </a:solidFill>
                <a:latin typeface="Times New Roman" pitchFamily="18" charset="0"/>
              </a:rPr>
              <a:t>.</a:t>
            </a:r>
            <a:r>
              <a:rPr lang="ru-RU" sz="6000" i="1">
                <a:latin typeface="Times New Roman" pitchFamily="18" charset="0"/>
              </a:rPr>
              <a:t>к</a:t>
            </a:r>
          </a:p>
          <a:p>
            <a:pPr algn="ctr"/>
            <a:r>
              <a:rPr lang="ru-RU" sz="6000" i="1">
                <a:latin typeface="Times New Roman" pitchFamily="18" charset="0"/>
              </a:rPr>
              <a:t>медвеж</a:t>
            </a:r>
            <a:r>
              <a:rPr lang="ru-RU" sz="6000" i="1">
                <a:solidFill>
                  <a:schemeClr val="hlink"/>
                </a:solidFill>
                <a:latin typeface="Times New Roman" pitchFamily="18" charset="0"/>
              </a:rPr>
              <a:t>.</a:t>
            </a:r>
            <a:r>
              <a:rPr lang="ru-RU" sz="6000" i="1">
                <a:latin typeface="Times New Roman" pitchFamily="18" charset="0"/>
              </a:rPr>
              <a:t>нок</a:t>
            </a:r>
          </a:p>
          <a:p>
            <a:pPr algn="ctr"/>
            <a:r>
              <a:rPr lang="ru-RU" sz="6000" i="1">
                <a:latin typeface="Times New Roman" pitchFamily="18" charset="0"/>
              </a:rPr>
              <a:t>плюш.вый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1285875" y="1571625"/>
            <a:ext cx="67151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i="1">
                <a:latin typeface="Times New Roman" pitchFamily="18" charset="0"/>
              </a:rPr>
              <a:t>чудач</a:t>
            </a:r>
            <a:r>
              <a:rPr lang="ru-RU" sz="6000" i="1">
                <a:solidFill>
                  <a:schemeClr val="hlink"/>
                </a:solidFill>
                <a:latin typeface="Times New Roman" pitchFamily="18" charset="0"/>
              </a:rPr>
              <a:t>о</a:t>
            </a:r>
            <a:r>
              <a:rPr lang="ru-RU" sz="6000" i="1">
                <a:latin typeface="Times New Roman" pitchFamily="18" charset="0"/>
              </a:rPr>
              <a:t>к</a:t>
            </a:r>
          </a:p>
          <a:p>
            <a:pPr algn="ctr"/>
            <a:r>
              <a:rPr lang="ru-RU" sz="6000" i="1">
                <a:latin typeface="Times New Roman" pitchFamily="18" charset="0"/>
              </a:rPr>
              <a:t>Пятач</a:t>
            </a:r>
            <a:r>
              <a:rPr lang="ru-RU" sz="6000" i="1">
                <a:solidFill>
                  <a:schemeClr val="hlink"/>
                </a:solidFill>
                <a:latin typeface="Times New Roman" pitchFamily="18" charset="0"/>
              </a:rPr>
              <a:t>о</a:t>
            </a:r>
            <a:r>
              <a:rPr lang="ru-RU" sz="6000" i="1">
                <a:latin typeface="Times New Roman" pitchFamily="18" charset="0"/>
              </a:rPr>
              <a:t>к</a:t>
            </a:r>
          </a:p>
          <a:p>
            <a:pPr algn="ctr"/>
            <a:r>
              <a:rPr lang="ru-RU" sz="6000" i="1">
                <a:latin typeface="Times New Roman" pitchFamily="18" charset="0"/>
              </a:rPr>
              <a:t>медвеж</a:t>
            </a:r>
            <a:r>
              <a:rPr lang="ru-RU" sz="6000" i="1">
                <a:solidFill>
                  <a:schemeClr val="hlink"/>
                </a:solidFill>
                <a:latin typeface="Times New Roman" pitchFamily="18" charset="0"/>
              </a:rPr>
              <a:t>о</a:t>
            </a:r>
            <a:r>
              <a:rPr lang="ru-RU" sz="6000" i="1">
                <a:latin typeface="Times New Roman" pitchFamily="18" charset="0"/>
              </a:rPr>
              <a:t>нок</a:t>
            </a:r>
          </a:p>
          <a:p>
            <a:pPr algn="ctr"/>
            <a:r>
              <a:rPr lang="ru-RU" sz="6000" i="1">
                <a:latin typeface="Times New Roman" pitchFamily="18" charset="0"/>
              </a:rPr>
              <a:t>плюш.вый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Тема урока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800" smtClean="0">
                <a:solidFill>
                  <a:srgbClr val="953735"/>
                </a:solidFill>
              </a:rPr>
              <a:t>  </a:t>
            </a:r>
            <a:r>
              <a:rPr lang="ru-RU" sz="4800" smtClean="0">
                <a:solidFill>
                  <a:srgbClr val="FF0000"/>
                </a:solidFill>
              </a:rPr>
              <a:t>Прилагательные </a:t>
            </a:r>
            <a:endParaRPr lang="ru-RU" sz="480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480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4800" smtClean="0">
                <a:solidFill>
                  <a:srgbClr val="FF0000"/>
                </a:solidFill>
              </a:rPr>
              <a:t> Буквы О и Е </a:t>
            </a:r>
          </a:p>
          <a:p>
            <a:pPr algn="ctr" eaLnBrk="1" hangingPunct="1">
              <a:buFont typeface="Arial" charset="0"/>
              <a:buNone/>
            </a:pPr>
            <a:r>
              <a:rPr lang="ru-RU" sz="4800" smtClean="0">
                <a:solidFill>
                  <a:srgbClr val="FF0000"/>
                </a:solidFill>
              </a:rPr>
              <a:t> после шипящих и Ц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Цели: 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sz="4000" smtClean="0">
                <a:latin typeface="Times New Roman" pitchFamily="18" charset="0"/>
              </a:rPr>
              <a:t>1.</a:t>
            </a:r>
            <a:r>
              <a:rPr lang="ru-RU" sz="4000" smtClean="0">
                <a:latin typeface="Times New Roman" pitchFamily="18" charset="0"/>
              </a:rPr>
              <a:t> определить, когда пишется</a:t>
            </a:r>
            <a:r>
              <a:rPr lang="en-US" sz="4000" smtClean="0">
                <a:latin typeface="Times New Roman" pitchFamily="18" charset="0"/>
              </a:rPr>
              <a:t> 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ru-RU" sz="4000" smtClean="0">
                <a:latin typeface="Times New Roman" pitchFamily="18" charset="0"/>
              </a:rPr>
              <a:t>, а когда 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</a:rPr>
              <a:t>Е</a:t>
            </a:r>
            <a:r>
              <a:rPr lang="ru-RU" sz="4000" smtClean="0">
                <a:latin typeface="Times New Roman" pitchFamily="18" charset="0"/>
              </a:rPr>
              <a:t> после шипящих и Ц в суффиксах прилагательных;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4000" smtClean="0">
                <a:latin typeface="Times New Roman" pitchFamily="18" charset="0"/>
              </a:rPr>
              <a:t>2.</a:t>
            </a:r>
            <a:r>
              <a:rPr lang="ru-RU" sz="4000" smtClean="0">
                <a:latin typeface="Times New Roman" pitchFamily="18" charset="0"/>
              </a:rPr>
              <a:t> учиться правильно писать суффиксы прилагательных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0070C0"/>
                </a:solidFill>
              </a:rPr>
              <a:t>КАРТОЧКА-ИНФОРМАТОР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95288" y="1196975"/>
            <a:ext cx="8291512" cy="49291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1.Прочитайте слово.</a:t>
            </a: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2. Определите, в какой части слова пропущена орфограмма, выделите эту часть слова.</a:t>
            </a: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3.Поставьте ударение.</a:t>
            </a: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4.Подумайте, какую букву нужно вставить.</a:t>
            </a: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5.Запишите нужную букву.</a:t>
            </a: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6.Сделайте вывод</a:t>
            </a:r>
            <a:r>
              <a:rPr lang="ru-RU" smtClean="0">
                <a:latin typeface="Times New Roman" pitchFamily="18" charset="0"/>
              </a:rPr>
              <a:t>, </a:t>
            </a:r>
            <a:r>
              <a:rPr lang="ru-RU" i="1" smtClean="0">
                <a:latin typeface="Times New Roman" pitchFamily="18" charset="0"/>
              </a:rPr>
              <a:t>когда пишется О, а когда  Е после шипящих и Ц в суффиксах имен прилагательных.</a:t>
            </a:r>
            <a:r>
              <a:rPr lang="ru-RU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309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урока</vt:lpstr>
      <vt:lpstr>Цели: </vt:lpstr>
      <vt:lpstr> КАРТОЧКА-ИНФОРМАТОР </vt:lpstr>
      <vt:lpstr>Презентация PowerPoint</vt:lpstr>
      <vt:lpstr> </vt:lpstr>
      <vt:lpstr> </vt:lpstr>
      <vt:lpstr> </vt:lpstr>
      <vt:lpstr>Алгоритм </vt:lpstr>
      <vt:lpstr>       ов                         ев</vt:lpstr>
      <vt:lpstr>Закончите фразу:</vt:lpstr>
      <vt:lpstr>Домашнее задание</vt:lpstr>
      <vt:lpstr>Спасибо за урок!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SET</cp:lastModifiedBy>
  <cp:revision>94</cp:revision>
  <cp:lastPrinted>2018-03-15T08:20:22Z</cp:lastPrinted>
  <dcterms:created xsi:type="dcterms:W3CDTF">2013-08-20T22:02:58Z</dcterms:created>
  <dcterms:modified xsi:type="dcterms:W3CDTF">2018-03-18T15:35:45Z</dcterms:modified>
</cp:coreProperties>
</file>