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20"/>
  </p:notesMasterIdLst>
  <p:sldIdLst>
    <p:sldId id="279" r:id="rId2"/>
    <p:sldId id="283" r:id="rId3"/>
    <p:sldId id="267" r:id="rId4"/>
    <p:sldId id="278" r:id="rId5"/>
    <p:sldId id="290" r:id="rId6"/>
    <p:sldId id="284" r:id="rId7"/>
    <p:sldId id="258" r:id="rId8"/>
    <p:sldId id="269" r:id="rId9"/>
    <p:sldId id="285" r:id="rId10"/>
    <p:sldId id="276" r:id="rId11"/>
    <p:sldId id="286" r:id="rId12"/>
    <p:sldId id="287" r:id="rId13"/>
    <p:sldId id="288" r:id="rId14"/>
    <p:sldId id="277" r:id="rId15"/>
    <p:sldId id="263" r:id="rId16"/>
    <p:sldId id="289" r:id="rId17"/>
    <p:sldId id="273" r:id="rId18"/>
    <p:sldId id="275" r:id="rId1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62" autoAdjust="0"/>
    <p:restoredTop sz="94660"/>
  </p:normalViewPr>
  <p:slideViewPr>
    <p:cSldViewPr>
      <p:cViewPr varScale="1">
        <p:scale>
          <a:sx n="68" d="100"/>
          <a:sy n="68" d="100"/>
        </p:scale>
        <p:origin x="-142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94B13AA5-1928-43A0-8C07-517E85F8608C}" type="datetimeFigureOut">
              <a:rPr lang="ru-RU"/>
              <a:pPr>
                <a:defRPr/>
              </a:pPr>
              <a:t>11.03.2018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29D65D5B-609B-4C0A-B9F9-ED87BDB80B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  <p:sp>
        <p:nvSpPr>
          <p:cNvPr id="2150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FCE8C00-AFCB-4105-8190-DE5A33E2F253}" type="slidenum">
              <a:rPr lang="ru-RU" smtClean="0"/>
              <a:pPr/>
              <a:t>7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90B8E6-2B88-458D-94D1-1C831B49D550}" type="datetimeFigureOut">
              <a:rPr lang="ru-RU"/>
              <a:pPr>
                <a:defRPr/>
              </a:pPr>
              <a:t>11.03.2018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695556-E513-44A8-B306-0506A52502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D78232-090C-4EC8-8116-755897D22663}" type="datetimeFigureOut">
              <a:rPr lang="ru-RU"/>
              <a:pPr>
                <a:defRPr/>
              </a:pPr>
              <a:t>11.03.2018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0597FB-273C-43C2-A8B9-7F6812292F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FA577D-4351-4469-8A93-9F8B58410387}" type="datetimeFigureOut">
              <a:rPr lang="ru-RU"/>
              <a:pPr>
                <a:defRPr/>
              </a:pPr>
              <a:t>11.03.2018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EBED2F-F3D1-4D0F-91B2-F534A86FA4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F4C83D-BC73-4077-9C84-9A7FB9AEDBA7}" type="datetimeFigureOut">
              <a:rPr lang="ru-RU"/>
              <a:pPr>
                <a:defRPr/>
              </a:pPr>
              <a:t>11.03.2018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54B884-458F-46FE-990F-31B6D4926A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1F95E9-151E-4E09-A983-D69DE8A51D7A}" type="datetimeFigureOut">
              <a:rPr lang="ru-RU"/>
              <a:pPr>
                <a:defRPr/>
              </a:pPr>
              <a:t>11.03.2018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0F7B1E-4A19-46C7-84CA-8822C40DAF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B8D020-0395-47A4-8910-D793FE7B4534}" type="datetimeFigureOut">
              <a:rPr lang="ru-RU"/>
              <a:pPr>
                <a:defRPr/>
              </a:pPr>
              <a:t>11.03.2018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E6C3B1-38EC-449D-A0CD-1F7E93E9B2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463CF1-8668-4442-8547-0AC4F7E369B6}" type="datetimeFigureOut">
              <a:rPr lang="ru-RU"/>
              <a:pPr>
                <a:defRPr/>
              </a:pPr>
              <a:t>11.03.2018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02E8B9-22AB-4C27-B9DD-E6B791F52F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FFAF29-AFD1-46BD-A51B-A48F954E23ED}" type="datetimeFigureOut">
              <a:rPr lang="ru-RU"/>
              <a:pPr>
                <a:defRPr/>
              </a:pPr>
              <a:t>11.03.2018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8B8714-AFF8-4B27-B868-1D3AB6D060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75C32F-817C-4946-B65F-8E1226CF99DA}" type="datetimeFigureOut">
              <a:rPr lang="ru-RU"/>
              <a:pPr>
                <a:defRPr/>
              </a:pPr>
              <a:t>11.03.2018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D12F9F-6689-4504-BE97-E93C5E9394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EAA5FE-DB39-4F7B-ABA6-F43D92664C4E}" type="datetimeFigureOut">
              <a:rPr lang="ru-RU"/>
              <a:pPr>
                <a:defRPr/>
              </a:pPr>
              <a:t>11.03.2018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6C6563-DBD1-411C-8303-108EB711C6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C31369-EB1E-41B6-924D-C4EAD72414E5}" type="datetimeFigureOut">
              <a:rPr lang="ru-RU"/>
              <a:pPr>
                <a:defRPr/>
              </a:pPr>
              <a:t>11.03.2018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CD1E84-5929-400E-8D67-B08AB2B0C3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23CD2A2-A375-45C1-BB7F-F335A0AD8F75}" type="datetimeFigureOut">
              <a:rPr lang="ru-RU"/>
              <a:pPr>
                <a:defRPr/>
              </a:pPr>
              <a:t>11.03.2018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D6E8553-7761-4A66-906F-D80D6944E0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Открытый урок\dsc_4900_previe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63538"/>
            <a:ext cx="9144000" cy="613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Объект 2"/>
          <p:cNvSpPr>
            <a:spLocks noGrp="1"/>
          </p:cNvSpPr>
          <p:nvPr>
            <p:ph idx="1"/>
          </p:nvPr>
        </p:nvSpPr>
        <p:spPr>
          <a:xfrm>
            <a:off x="0" y="115888"/>
            <a:ext cx="8697913" cy="5721350"/>
          </a:xfrm>
        </p:spPr>
        <p:txBody>
          <a:bodyPr/>
          <a:lstStyle/>
          <a:p>
            <a:pPr algn="just">
              <a:buFont typeface="Arial" charset="0"/>
              <a:buNone/>
            </a:pPr>
            <a:r>
              <a:rPr lang="ru-RU" smtClean="0"/>
              <a:t>                            </a:t>
            </a:r>
            <a:r>
              <a:rPr lang="ru-RU" sz="3600" b="1" smtClean="0"/>
              <a:t>Тамань</a:t>
            </a:r>
            <a:r>
              <a:rPr lang="ru-RU" b="1" smtClean="0"/>
              <a:t> – милый край!            </a:t>
            </a:r>
            <a:endParaRPr lang="en-US" b="1" smtClean="0"/>
          </a:p>
          <a:p>
            <a:pPr algn="just">
              <a:buFont typeface="Arial" charset="0"/>
              <a:buNone/>
            </a:pPr>
            <a:r>
              <a:rPr lang="ru-RU" smtClean="0"/>
              <a:t>           Станица, расположенная в Темрюкском районе Краснодарского края, на западе Таманского полуострова, на стыке Азовского и Черного морей .</a:t>
            </a:r>
          </a:p>
          <a:p>
            <a:pPr algn="just">
              <a:buFont typeface="Arial" charset="0"/>
              <a:buNone/>
            </a:pPr>
            <a:r>
              <a:rPr lang="ru-RU" smtClean="0"/>
              <a:t>            Тамань является одним из самых древних поселений края. Живописные земли Тамани хранят богатую историю предков. Летом и осенью в Тамани проводятся многочисленные фестивали (фестиваль «Голоса Традиции», праздник вина «Таманская лоза», казачий фестиваль «Легенды Тамани».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Box 3"/>
          <p:cNvSpPr txBox="1">
            <a:spLocks noChangeArrowheads="1"/>
          </p:cNvSpPr>
          <p:nvPr/>
        </p:nvSpPr>
        <p:spPr bwMode="auto">
          <a:xfrm>
            <a:off x="2627313" y="188913"/>
            <a:ext cx="518477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/>
              <a:t>Работа с текстом </a:t>
            </a:r>
          </a:p>
        </p:txBody>
      </p:sp>
      <p:sp>
        <p:nvSpPr>
          <p:cNvPr id="12291" name="TextBox 4"/>
          <p:cNvSpPr txBox="1">
            <a:spLocks noChangeArrowheads="1"/>
          </p:cNvSpPr>
          <p:nvPr/>
        </p:nvSpPr>
        <p:spPr bwMode="auto">
          <a:xfrm>
            <a:off x="395288" y="1125538"/>
            <a:ext cx="8137525" cy="4370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Выберите нужную букву: заглавную или строчную. </a:t>
            </a:r>
          </a:p>
          <a:p>
            <a:endParaRPr lang="ru-RU"/>
          </a:p>
          <a:p>
            <a:pPr algn="just"/>
            <a:r>
              <a:rPr lang="ru-RU"/>
              <a:t>      </a:t>
            </a:r>
            <a:r>
              <a:rPr lang="ru-RU" sz="3200" b="1"/>
              <a:t>Среди многочисленных памятников (Т.т )аманского  (П.п)олуострова особое место занимает городище (Г.г)ермонасса-(Т.т)мутаракань, а теперь еще строительство (К.к)рымского  (М.м)оста через (К.к)ерченский  пролив.</a:t>
            </a:r>
          </a:p>
          <a:p>
            <a:endParaRPr lang="ru-RU"/>
          </a:p>
        </p:txBody>
      </p:sp>
      <p:pic>
        <p:nvPicPr>
          <p:cNvPr id="12292" name="Рисунок 14" descr="Oj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89875" y="4941888"/>
            <a:ext cx="1149350" cy="191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Box 3"/>
          <p:cNvSpPr txBox="1">
            <a:spLocks noChangeArrowheads="1"/>
          </p:cNvSpPr>
          <p:nvPr/>
        </p:nvSpPr>
        <p:spPr bwMode="auto">
          <a:xfrm>
            <a:off x="827088" y="2060575"/>
            <a:ext cx="7921625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/>
              <a:t>Омск, Москва, Темрюк, Курск, Сочи, Анапа, Казань, Новороссийск, Мурманск</a:t>
            </a:r>
          </a:p>
          <a:p>
            <a:endParaRPr lang="ru-RU"/>
          </a:p>
        </p:txBody>
      </p:sp>
      <p:sp>
        <p:nvSpPr>
          <p:cNvPr id="13315" name="TextBox 4"/>
          <p:cNvSpPr txBox="1">
            <a:spLocks noChangeArrowheads="1"/>
          </p:cNvSpPr>
          <p:nvPr/>
        </p:nvSpPr>
        <p:spPr bwMode="auto">
          <a:xfrm>
            <a:off x="827088" y="404813"/>
            <a:ext cx="7921625" cy="1354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/>
              <a:t>Выпишите в тетрадь только города Краснодарского края:</a:t>
            </a:r>
          </a:p>
          <a:p>
            <a:endParaRPr lang="ru-RU"/>
          </a:p>
        </p:txBody>
      </p:sp>
      <p:pic>
        <p:nvPicPr>
          <p:cNvPr id="13316" name="Рисунок 14" descr="Oj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85113" y="4824413"/>
            <a:ext cx="1149350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Box 3"/>
          <p:cNvSpPr txBox="1">
            <a:spLocks noChangeArrowheads="1"/>
          </p:cNvSpPr>
          <p:nvPr/>
        </p:nvSpPr>
        <p:spPr bwMode="auto">
          <a:xfrm>
            <a:off x="2484438" y="115888"/>
            <a:ext cx="4967287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/>
              <a:t>Творческая</a:t>
            </a:r>
            <a:r>
              <a:rPr lang="ru-RU" b="1"/>
              <a:t> </a:t>
            </a:r>
            <a:r>
              <a:rPr lang="ru-RU" sz="3200" b="1"/>
              <a:t>работа</a:t>
            </a:r>
            <a:r>
              <a:rPr lang="ru-RU" b="1"/>
              <a:t>. </a:t>
            </a:r>
            <a:endParaRPr lang="ru-RU"/>
          </a:p>
        </p:txBody>
      </p:sp>
      <p:sp>
        <p:nvSpPr>
          <p:cNvPr id="14339" name="TextBox 4"/>
          <p:cNvSpPr txBox="1">
            <a:spLocks noChangeArrowheads="1"/>
          </p:cNvSpPr>
          <p:nvPr/>
        </p:nvSpPr>
        <p:spPr bwMode="auto">
          <a:xfrm>
            <a:off x="971550" y="836613"/>
            <a:ext cx="7488238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Составим коллективный адрес нашей школы по плану:</a:t>
            </a:r>
          </a:p>
          <a:p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619250" y="1125538"/>
            <a:ext cx="5113338" cy="55387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  <a:defRPr/>
            </a:pPr>
            <a:r>
              <a:rPr lang="ru-RU" sz="3200" b="1" dirty="0"/>
              <a:t>Государство. 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  <a:defRPr/>
            </a:pPr>
            <a:r>
              <a:rPr lang="ru-RU" sz="3200" b="1" dirty="0"/>
              <a:t>Станица. 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  <a:defRPr/>
            </a:pPr>
            <a:r>
              <a:rPr lang="ru-RU" sz="3200" b="1" dirty="0"/>
              <a:t>Край. 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  <a:defRPr/>
            </a:pPr>
            <a:r>
              <a:rPr lang="ru-RU" sz="3200" b="1" dirty="0"/>
              <a:t>Район. 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  <a:defRPr/>
            </a:pPr>
            <a:r>
              <a:rPr lang="ru-RU" sz="3200" b="1" dirty="0"/>
              <a:t>Улица. 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  <a:defRPr/>
            </a:pPr>
            <a:r>
              <a:rPr lang="ru-RU" sz="3200" b="1" dirty="0"/>
              <a:t>Дом. 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  <a:defRPr/>
            </a:pPr>
            <a:r>
              <a:rPr lang="ru-RU" sz="3200" b="1" dirty="0"/>
              <a:t>Школа.</a:t>
            </a:r>
          </a:p>
          <a:p>
            <a:pPr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33375"/>
            <a:ext cx="8229600" cy="5792788"/>
          </a:xfrm>
        </p:spPr>
        <p:txBody>
          <a:bodyPr/>
          <a:lstStyle/>
          <a:p>
            <a:pPr marL="0" indent="0" algn="ctr">
              <a:buFont typeface="Arial" charset="0"/>
              <a:buNone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Тест</a:t>
            </a:r>
          </a:p>
          <a:p>
            <a:pPr marL="0" indent="0">
              <a:buFont typeface="Arial" charset="0"/>
              <a:buNone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1. Имена существительные собственные называют:</a:t>
            </a:r>
          </a:p>
          <a:p>
            <a:pPr marL="0" indent="0">
              <a:buFont typeface="Arial" charset="0"/>
              <a:buNone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а) однородные предметы</a:t>
            </a:r>
          </a:p>
          <a:p>
            <a:pPr marL="0" indent="0">
              <a:buFont typeface="Arial" charset="0"/>
              <a:buNone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б) единичные предметы</a:t>
            </a:r>
          </a:p>
          <a:p>
            <a:pPr marL="0" indent="0">
              <a:buFont typeface="Arial" charset="0"/>
              <a:buNone/>
              <a:defRPr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2.Нарицательные существительные пишутся:</a:t>
            </a:r>
          </a:p>
          <a:p>
            <a:pPr marL="0" indent="0">
              <a:buFont typeface="Arial" charset="0"/>
              <a:buNone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а) с большой буквы</a:t>
            </a:r>
          </a:p>
          <a:p>
            <a:pPr marL="0" indent="0">
              <a:buFont typeface="Arial" charset="0"/>
              <a:buNone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б) с маленькой буквы</a:t>
            </a:r>
          </a:p>
          <a:p>
            <a:pPr marL="0" indent="0">
              <a:buFont typeface="Arial" charset="0"/>
              <a:buNone/>
              <a:defRPr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3.В какой строке все слова написаны верно:</a:t>
            </a:r>
          </a:p>
          <a:p>
            <a:pPr marL="0" indent="0">
              <a:buFont typeface="Arial" charset="0"/>
              <a:buNone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а) дом, мама,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миша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Font typeface="Arial" charset="0"/>
              <a:buNone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б) кузнец, комар, Комаров</a:t>
            </a:r>
          </a:p>
          <a:p>
            <a:pPr marL="0" indent="0">
              <a:buFont typeface="Arial" charset="0"/>
              <a:buNone/>
              <a:defRPr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4.В какой строке допущена ошибка:</a:t>
            </a:r>
          </a:p>
          <a:p>
            <a:pPr marL="0" indent="0">
              <a:buFont typeface="Arial" charset="0"/>
              <a:buNone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а) кузнец,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кузьма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кузов</a:t>
            </a:r>
          </a:p>
          <a:p>
            <a:pPr marL="0" indent="0">
              <a:buFont typeface="Arial" charset="0"/>
              <a:buNone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б) Кузнецов, Петров, Мухин</a:t>
            </a:r>
          </a:p>
          <a:p>
            <a:pPr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>
          <a:xfrm>
            <a:off x="428625" y="285750"/>
            <a:ext cx="8229600" cy="1143000"/>
          </a:xfrm>
        </p:spPr>
        <p:txBody>
          <a:bodyPr/>
          <a:lstStyle/>
          <a:p>
            <a:pPr algn="l" eaLnBrk="1" hangingPunct="1"/>
            <a:r>
              <a:rPr lang="ru-RU" sz="8000" b="1" smtClean="0">
                <a:solidFill>
                  <a:srgbClr val="FF0000"/>
                </a:solidFill>
              </a:rPr>
              <a:t>Ключ</a:t>
            </a:r>
          </a:p>
        </p:txBody>
      </p:sp>
      <p:sp>
        <p:nvSpPr>
          <p:cNvPr id="16387" name="Содержимое 2"/>
          <p:cNvSpPr>
            <a:spLocks noGrp="1"/>
          </p:cNvSpPr>
          <p:nvPr>
            <p:ph idx="1"/>
          </p:nvPr>
        </p:nvSpPr>
        <p:spPr>
          <a:xfrm>
            <a:off x="468313" y="333375"/>
            <a:ext cx="8229600" cy="4525963"/>
          </a:xfrm>
        </p:spPr>
        <p:txBody>
          <a:bodyPr/>
          <a:lstStyle/>
          <a:p>
            <a:pPr algn="ctr" eaLnBrk="1" hangingPunct="1">
              <a:buFont typeface="Arial" charset="0"/>
              <a:buNone/>
            </a:pPr>
            <a:endParaRPr lang="ru-RU" sz="8000" smtClean="0"/>
          </a:p>
          <a:p>
            <a:pPr algn="ctr" eaLnBrk="1" hangingPunct="1">
              <a:buFont typeface="Arial" charset="0"/>
              <a:buNone/>
            </a:pPr>
            <a:r>
              <a:rPr lang="ru-RU" sz="8000" smtClean="0">
                <a:solidFill>
                  <a:srgbClr val="00B050"/>
                </a:solidFill>
              </a:rPr>
              <a:t>1 б; 2 б; 3 б; 4 а.</a:t>
            </a:r>
          </a:p>
          <a:p>
            <a:pPr eaLnBrk="1" hangingPunct="1"/>
            <a:endParaRPr lang="ru-RU" smtClean="0"/>
          </a:p>
        </p:txBody>
      </p:sp>
      <p:pic>
        <p:nvPicPr>
          <p:cNvPr id="16388" name="Рисунок 3" descr="81406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48488" y="3789363"/>
            <a:ext cx="1981200" cy="283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>
          <a:xfrm>
            <a:off x="539750" y="188913"/>
            <a:ext cx="8229600" cy="1143000"/>
          </a:xfrm>
        </p:spPr>
        <p:txBody>
          <a:bodyPr/>
          <a:lstStyle/>
          <a:p>
            <a:r>
              <a:rPr lang="ru-RU" smtClean="0"/>
              <a:t>Рефлексия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68538" y="1412875"/>
            <a:ext cx="5616575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3200" dirty="0">
                <a:latin typeface="+mn-lt"/>
              </a:rPr>
              <a:t>На уроке было все понятно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68538" y="2420938"/>
            <a:ext cx="5616575" cy="10779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3200" dirty="0">
                <a:latin typeface="+mn-lt"/>
              </a:rPr>
              <a:t>На уроке немного затруднялся, остались вопросы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268538" y="4151313"/>
            <a:ext cx="5616575" cy="10779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3200" dirty="0">
                <a:latin typeface="+mn-lt"/>
              </a:rPr>
              <a:t>На уроке было трудно, ничего не понял.</a:t>
            </a:r>
          </a:p>
        </p:txBody>
      </p:sp>
      <p:sp>
        <p:nvSpPr>
          <p:cNvPr id="8" name="Овал 7"/>
          <p:cNvSpPr/>
          <p:nvPr/>
        </p:nvSpPr>
        <p:spPr>
          <a:xfrm>
            <a:off x="611188" y="1484313"/>
            <a:ext cx="1439862" cy="576262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611188" y="2636838"/>
            <a:ext cx="1439862" cy="720725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" name="Равнобедренный треугольник 9"/>
          <p:cNvSpPr/>
          <p:nvPr/>
        </p:nvSpPr>
        <p:spPr>
          <a:xfrm>
            <a:off x="827088" y="4221163"/>
            <a:ext cx="1081087" cy="1008062"/>
          </a:xfrm>
          <a:prstGeom prst="triangl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50"/>
            <a:ext cx="8229600" cy="4500563"/>
          </a:xfrm>
        </p:spPr>
        <p:txBody>
          <a:bodyPr rtlCol="0"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ru-RU" sz="6700" b="1" dirty="0" smtClean="0">
                <a:solidFill>
                  <a:srgbClr val="FF0000"/>
                </a:solidFill>
              </a:rPr>
              <a:t/>
            </a:r>
            <a:br>
              <a:rPr lang="ru-RU" sz="6700" b="1" dirty="0" smtClean="0">
                <a:solidFill>
                  <a:srgbClr val="FF0000"/>
                </a:solidFill>
              </a:rPr>
            </a:br>
            <a:r>
              <a:rPr lang="ru-RU" sz="6700" b="1" dirty="0" smtClean="0">
                <a:solidFill>
                  <a:srgbClr val="FF0000"/>
                </a:solidFill>
              </a:rPr>
              <a:t/>
            </a:r>
            <a:br>
              <a:rPr lang="ru-RU" sz="6700" b="1" dirty="0" smtClean="0">
                <a:solidFill>
                  <a:srgbClr val="FF0000"/>
                </a:solidFill>
              </a:rPr>
            </a:br>
            <a:r>
              <a:rPr lang="ru-RU" sz="3600" b="1" dirty="0" smtClean="0"/>
              <a:t>Домашнее задание</a:t>
            </a:r>
            <a:r>
              <a:rPr lang="ru-RU" sz="6700" b="1" dirty="0" smtClean="0"/>
              <a:t/>
            </a:r>
            <a:br>
              <a:rPr lang="ru-RU" sz="6700" b="1" dirty="0" smtClean="0"/>
            </a:b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1. Выучить правило</a:t>
            </a:r>
            <a:b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2.Заполнить анкету:             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1.Фамилия______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2.Имя___________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3.Страна________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4.Город__________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5.Улица_________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6.Река___________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7.Озера, которые вы знаете___________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8. Любимые писатели_______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9.Любимые книги_________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10.Любимые журналы______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11.Исторические события, которые вы знаете__________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12.Любимые мультфильмы______________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Или подготовить сообщение по теме: «Секрет моего имени и моей фамилии»</a:t>
            </a:r>
            <a:b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6700" b="1" dirty="0" smtClean="0">
                <a:solidFill>
                  <a:srgbClr val="FF0000"/>
                </a:solidFill>
              </a:rPr>
              <a:t/>
            </a:r>
            <a:br>
              <a:rPr lang="ru-RU" sz="6700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endParaRPr lang="ru-RU" dirty="0"/>
          </a:p>
        </p:txBody>
      </p:sp>
      <p:pic>
        <p:nvPicPr>
          <p:cNvPr id="18435" name="Picture 6" descr="4114862_5632569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43188" y="4643438"/>
            <a:ext cx="3214687" cy="150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Рисунок 2" descr="56505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14313" y="4643438"/>
            <a:ext cx="1928812" cy="17145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extLst>
            <a:ext uri="{909E8E84-426E-40DD-AFC4-6F175D3DCCD1}"/>
            <a:ext uri="{91240B29-F687-4F45-9708-019B960494DF}"/>
          </a:extLst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C9FCB"/>
                    </a:gs>
                    <a:gs pos="13000">
                      <a:srgbClr val="F8B049"/>
                    </a:gs>
                    <a:gs pos="21001">
                      <a:srgbClr val="F8B049"/>
                    </a:gs>
                    <a:gs pos="63000">
                      <a:srgbClr val="FEE7F2"/>
                    </a:gs>
                    <a:gs pos="67000">
                      <a:srgbClr val="F952A0"/>
                    </a:gs>
                    <a:gs pos="69000">
                      <a:srgbClr val="C50849"/>
                    </a:gs>
                    <a:gs pos="82001">
                      <a:srgbClr val="B43E85"/>
                    </a:gs>
                    <a:gs pos="100000">
                      <a:srgbClr val="F8B049"/>
                    </a:gs>
                  </a:gsLst>
                  <a:lin ang="2700000" scaled="1"/>
                </a:gradFill>
                <a:cs typeface="Mangal"/>
              </a:rPr>
              <a:t/>
            </a:r>
            <a:br>
              <a:rPr lang="ru-RU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C9FCB"/>
                    </a:gs>
                    <a:gs pos="13000">
                      <a:srgbClr val="F8B049"/>
                    </a:gs>
                    <a:gs pos="21001">
                      <a:srgbClr val="F8B049"/>
                    </a:gs>
                    <a:gs pos="63000">
                      <a:srgbClr val="FEE7F2"/>
                    </a:gs>
                    <a:gs pos="67000">
                      <a:srgbClr val="F952A0"/>
                    </a:gs>
                    <a:gs pos="69000">
                      <a:srgbClr val="C50849"/>
                    </a:gs>
                    <a:gs pos="82001">
                      <a:srgbClr val="B43E85"/>
                    </a:gs>
                    <a:gs pos="100000">
                      <a:srgbClr val="F8B049"/>
                    </a:gs>
                  </a:gsLst>
                  <a:lin ang="2700000" scaled="1"/>
                </a:gradFill>
                <a:cs typeface="Mangal"/>
              </a:rPr>
            </a:br>
            <a:endParaRPr lang="ru-RU" dirty="0"/>
          </a:p>
        </p:txBody>
      </p:sp>
      <p:pic>
        <p:nvPicPr>
          <p:cNvPr id="4" name="Picture 2" descr="J007911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42938" y="857250"/>
            <a:ext cx="3714750" cy="5268913"/>
          </a:xfrm>
        </p:spPr>
      </p:pic>
      <p:sp>
        <p:nvSpPr>
          <p:cNvPr id="7" name="Содержимое 6"/>
          <p:cNvSpPr>
            <a:spLocks noGrp="1"/>
          </p:cNvSpPr>
          <p:nvPr>
            <p:ph sz="quarter" idx="4"/>
          </p:nvPr>
        </p:nvSpPr>
        <p:spPr>
          <a:extLst>
            <a:ext uri="{909E8E84-426E-40DD-AFC4-6F175D3DCCD1}"/>
            <a:ext uri="{91240B29-F687-4F45-9708-019B960494DF}"/>
          </a:extLst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6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C9FCB"/>
                    </a:gs>
                    <a:gs pos="13000">
                      <a:srgbClr val="F8B049"/>
                    </a:gs>
                    <a:gs pos="21001">
                      <a:srgbClr val="F8B049"/>
                    </a:gs>
                    <a:gs pos="63000">
                      <a:srgbClr val="FEE7F2"/>
                    </a:gs>
                    <a:gs pos="67000">
                      <a:srgbClr val="F952A0"/>
                    </a:gs>
                    <a:gs pos="69000">
                      <a:srgbClr val="C50849"/>
                    </a:gs>
                    <a:gs pos="82001">
                      <a:srgbClr val="B43E85"/>
                    </a:gs>
                    <a:gs pos="100000">
                      <a:srgbClr val="F8B049"/>
                    </a:gs>
                  </a:gsLst>
                  <a:lin ang="2700000" scaled="1"/>
                </a:gradFill>
                <a:cs typeface="Mangal"/>
              </a:rPr>
              <a:t>Спасибо за урок</a:t>
            </a:r>
            <a:r>
              <a:rPr lang="en-US" sz="6600" b="1" kern="1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C9FCB"/>
                    </a:gs>
                    <a:gs pos="13000">
                      <a:srgbClr val="F8B049"/>
                    </a:gs>
                    <a:gs pos="21001">
                      <a:srgbClr val="F8B049"/>
                    </a:gs>
                    <a:gs pos="63000">
                      <a:srgbClr val="FEE7F2"/>
                    </a:gs>
                    <a:gs pos="67000">
                      <a:srgbClr val="F952A0"/>
                    </a:gs>
                    <a:gs pos="69000">
                      <a:srgbClr val="C50849"/>
                    </a:gs>
                    <a:gs pos="82001">
                      <a:srgbClr val="B43E85"/>
                    </a:gs>
                    <a:gs pos="100000">
                      <a:srgbClr val="F8B049"/>
                    </a:gs>
                  </a:gsLst>
                  <a:lin ang="2700000" scaled="1"/>
                </a:gradFill>
                <a:cs typeface="Mangal"/>
              </a:rPr>
              <a:t>!</a:t>
            </a:r>
            <a:endParaRPr lang="ru-RU" sz="6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Объект 2"/>
          <p:cNvSpPr>
            <a:spLocks noGrp="1"/>
          </p:cNvSpPr>
          <p:nvPr>
            <p:ph idx="1"/>
          </p:nvPr>
        </p:nvSpPr>
        <p:spPr>
          <a:xfrm>
            <a:off x="3348038" y="2708275"/>
            <a:ext cx="8064500" cy="2592388"/>
          </a:xfrm>
        </p:spPr>
        <p:txBody>
          <a:bodyPr/>
          <a:lstStyle/>
          <a:p>
            <a:pPr algn="just">
              <a:buFont typeface="Arial" charset="0"/>
              <a:buNone/>
            </a:pPr>
            <a:r>
              <a:rPr lang="ru-RU" sz="4400" smtClean="0"/>
              <a:t>море, Гермонасса</a:t>
            </a:r>
          </a:p>
        </p:txBody>
      </p:sp>
      <p:sp>
        <p:nvSpPr>
          <p:cNvPr id="3075" name="TextBox 2"/>
          <p:cNvSpPr txBox="1">
            <a:spLocks noChangeArrowheads="1"/>
          </p:cNvSpPr>
          <p:nvPr/>
        </p:nvSpPr>
        <p:spPr bwMode="auto">
          <a:xfrm>
            <a:off x="1258888" y="765175"/>
            <a:ext cx="734536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>
                <a:latin typeface="Times New Roman" pitchFamily="18" charset="0"/>
                <a:cs typeface="Times New Roman" pitchFamily="18" charset="0"/>
              </a:rPr>
              <a:t>Найди лишнее слово.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00113" y="2659063"/>
            <a:ext cx="3887787" cy="7699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4400" dirty="0">
                <a:latin typeface="+mn-lt"/>
                <a:cs typeface="+mn-cs"/>
              </a:rPr>
              <a:t>зеленый,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55650" y="1866900"/>
            <a:ext cx="7272338" cy="7699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4400" dirty="0">
                <a:latin typeface="+mn-lt"/>
                <a:cs typeface="+mn-cs"/>
              </a:rPr>
              <a:t>Тамань, дерево,</a:t>
            </a:r>
            <a:r>
              <a:rPr lang="ru-RU" sz="4400" dirty="0"/>
              <a:t> Лермонтов,</a:t>
            </a:r>
            <a:endParaRPr lang="ru-RU" sz="4400" dirty="0">
              <a:latin typeface="+mn-lt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00113" y="3308350"/>
            <a:ext cx="2016125" cy="7683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4400" dirty="0">
                <a:latin typeface="+mn-lt"/>
                <a:cs typeface="+mn-cs"/>
              </a:rPr>
              <a:t>музей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625" y="2143125"/>
            <a:ext cx="8501063" cy="349567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5400" b="1" dirty="0" smtClean="0">
                <a:solidFill>
                  <a:schemeClr val="tx1"/>
                </a:solidFill>
              </a:rPr>
              <a:t>Имена существительные           собственные и нарицательные.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  <p:sp>
        <p:nvSpPr>
          <p:cNvPr id="4099" name="TextBox 3"/>
          <p:cNvSpPr txBox="1">
            <a:spLocks noChangeArrowheads="1"/>
          </p:cNvSpPr>
          <p:nvPr/>
        </p:nvSpPr>
        <p:spPr bwMode="auto">
          <a:xfrm>
            <a:off x="3492500" y="1700213"/>
            <a:ext cx="60483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/>
              <a:t>Тема урока</a:t>
            </a:r>
          </a:p>
        </p:txBody>
      </p:sp>
      <p:pic>
        <p:nvPicPr>
          <p:cNvPr id="4100" name="Рисунок 2" descr="88297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19925" y="4508500"/>
            <a:ext cx="196215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/>
              <a:t>Цели урока</a:t>
            </a:r>
          </a:p>
        </p:txBody>
      </p:sp>
      <p:sp>
        <p:nvSpPr>
          <p:cNvPr id="512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smtClean="0"/>
              <a:t>Вспомнить изученный ранее материал об  имени существительном;</a:t>
            </a:r>
            <a:endParaRPr lang="ru-RU" smtClean="0"/>
          </a:p>
          <a:p>
            <a:r>
              <a:rPr lang="ru-RU" b="1" smtClean="0"/>
              <a:t>познакомиться с новыми понятиями “собственное” и “нарицательное”;</a:t>
            </a:r>
            <a:endParaRPr lang="ru-RU" smtClean="0"/>
          </a:p>
          <a:p>
            <a:r>
              <a:rPr lang="ru-RU" b="1" smtClean="0"/>
              <a:t>учиться написанию имен существительных собственных и нарицательных.</a:t>
            </a:r>
            <a:endParaRPr lang="ru-RU" smtClean="0"/>
          </a:p>
          <a:p>
            <a:r>
              <a:rPr lang="ru-RU" b="1" smtClean="0"/>
              <a:t>познакомиться с историей родного края.</a:t>
            </a:r>
            <a:endParaRPr lang="ru-RU" smtClean="0"/>
          </a:p>
          <a:p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Объект 2"/>
          <p:cNvSpPr>
            <a:spLocks noGrp="1"/>
          </p:cNvSpPr>
          <p:nvPr>
            <p:ph idx="1"/>
          </p:nvPr>
        </p:nvSpPr>
        <p:spPr>
          <a:xfrm>
            <a:off x="684213" y="2636838"/>
            <a:ext cx="8064500" cy="2592387"/>
          </a:xfrm>
        </p:spPr>
        <p:txBody>
          <a:bodyPr/>
          <a:lstStyle/>
          <a:p>
            <a:pPr algn="just">
              <a:buFont typeface="Arial" charset="0"/>
              <a:buNone/>
            </a:pPr>
            <a:r>
              <a:rPr lang="ru-RU" sz="4400" b="1" smtClean="0">
                <a:latin typeface="Arial" charset="0"/>
                <a:cs typeface="Arial" charset="0"/>
              </a:rPr>
              <a:t>море, Гермонасса,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55650" y="1866900"/>
            <a:ext cx="8137525" cy="7699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4400" b="1" dirty="0"/>
              <a:t>Тамань, дерево, Лермонтов,</a:t>
            </a:r>
            <a:endParaRPr lang="ru-RU" sz="4400" b="1" dirty="0">
              <a:latin typeface="+mn-lt"/>
              <a:cs typeface="+mn-cs"/>
            </a:endParaRPr>
          </a:p>
        </p:txBody>
      </p:sp>
      <p:sp>
        <p:nvSpPr>
          <p:cNvPr id="6148" name="TextBox 5"/>
          <p:cNvSpPr txBox="1">
            <a:spLocks noChangeArrowheads="1"/>
          </p:cNvSpPr>
          <p:nvPr/>
        </p:nvSpPr>
        <p:spPr bwMode="auto">
          <a:xfrm>
            <a:off x="5940425" y="2636838"/>
            <a:ext cx="2016125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400" b="1"/>
              <a:t>музей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700338" y="260350"/>
            <a:ext cx="4103687" cy="50482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2771775" y="260350"/>
            <a:ext cx="4537075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Имена существительные</a:t>
            </a:r>
          </a:p>
        </p:txBody>
      </p:sp>
      <p:cxnSp>
        <p:nvCxnSpPr>
          <p:cNvPr id="7" name="Прямая со стрелкой 6"/>
          <p:cNvCxnSpPr>
            <a:stCxn id="4" idx="2"/>
          </p:cNvCxnSpPr>
          <p:nvPr/>
        </p:nvCxnSpPr>
        <p:spPr>
          <a:xfrm flipH="1">
            <a:off x="2627313" y="765175"/>
            <a:ext cx="2124075" cy="79216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>
            <a:stCxn id="4" idx="2"/>
          </p:cNvCxnSpPr>
          <p:nvPr/>
        </p:nvCxnSpPr>
        <p:spPr>
          <a:xfrm>
            <a:off x="4751388" y="765175"/>
            <a:ext cx="1692275" cy="79216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827088" y="1628775"/>
            <a:ext cx="3097212" cy="50482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611188" y="1628775"/>
            <a:ext cx="3313112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400" b="1" dirty="0"/>
              <a:t>       соб-ствен-ны-е</a:t>
            </a:r>
            <a:endParaRPr lang="ru-RU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076825" y="1628775"/>
            <a:ext cx="3095625" cy="50482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177" name="TextBox 15"/>
          <p:cNvSpPr txBox="1">
            <a:spLocks noChangeArrowheads="1"/>
          </p:cNvSpPr>
          <p:nvPr/>
        </p:nvSpPr>
        <p:spPr bwMode="auto">
          <a:xfrm>
            <a:off x="4427538" y="1628775"/>
            <a:ext cx="38893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Font typeface="Arial" charset="0"/>
              <a:buNone/>
            </a:pPr>
            <a:r>
              <a:rPr lang="ru-RU" sz="2400" b="1"/>
              <a:t>       на-ри-ца-тель-ны-е</a:t>
            </a:r>
          </a:p>
        </p:txBody>
      </p:sp>
      <p:sp>
        <p:nvSpPr>
          <p:cNvPr id="7178" name="TextBox 20"/>
          <p:cNvSpPr txBox="1">
            <a:spLocks noChangeArrowheads="1"/>
          </p:cNvSpPr>
          <p:nvPr/>
        </p:nvSpPr>
        <p:spPr bwMode="auto">
          <a:xfrm>
            <a:off x="684213" y="2103438"/>
            <a:ext cx="367188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1200" i="1"/>
              <a:t>Собственный от старосл. «собьство» – «свое», «личное» ,  «себе принадлежащее».</a:t>
            </a:r>
          </a:p>
        </p:txBody>
      </p:sp>
      <p:sp>
        <p:nvSpPr>
          <p:cNvPr id="7179" name="TextBox 21"/>
          <p:cNvSpPr txBox="1">
            <a:spLocks noChangeArrowheads="1"/>
          </p:cNvSpPr>
          <p:nvPr/>
        </p:nvSpPr>
        <p:spPr bwMode="auto">
          <a:xfrm>
            <a:off x="5076825" y="2060575"/>
            <a:ext cx="34559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 i="1"/>
              <a:t>Нарицательный от старосл. «нарицати» – называть. 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107950" y="2738438"/>
            <a:ext cx="4248150" cy="50323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2" name="TextBox 31"/>
          <p:cNvSpPr txBox="1"/>
          <p:nvPr/>
        </p:nvSpPr>
        <p:spPr>
          <a:xfrm>
            <a:off x="-541338" y="2738438"/>
            <a:ext cx="5113338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400" b="1" dirty="0"/>
              <a:t>       </a:t>
            </a:r>
            <a:r>
              <a:rPr lang="ru-RU" sz="2000" b="1" dirty="0"/>
              <a:t>называют единичные предметы</a:t>
            </a:r>
            <a:endParaRPr lang="ru-RU" sz="2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4643438" y="2708275"/>
            <a:ext cx="4392612" cy="50482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5" name="TextBox 34"/>
          <p:cNvSpPr txBox="1"/>
          <p:nvPr/>
        </p:nvSpPr>
        <p:spPr>
          <a:xfrm>
            <a:off x="4067175" y="2708275"/>
            <a:ext cx="5113338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400" b="1" dirty="0"/>
              <a:t>       </a:t>
            </a:r>
            <a:r>
              <a:rPr lang="ru-RU" sz="2000" b="1" dirty="0"/>
              <a:t>называют однородные предметы</a:t>
            </a:r>
            <a:endParaRPr lang="ru-RU" sz="2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7184" name="TextBox 38"/>
          <p:cNvSpPr txBox="1">
            <a:spLocks noChangeArrowheads="1"/>
          </p:cNvSpPr>
          <p:nvPr/>
        </p:nvSpPr>
        <p:spPr bwMode="auto">
          <a:xfrm>
            <a:off x="468313" y="3457575"/>
            <a:ext cx="3671887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ru-RU"/>
              <a:t>имена, отчества, фамилии людей;</a:t>
            </a:r>
          </a:p>
          <a:p>
            <a:pPr>
              <a:buFont typeface="Wingdings" pitchFamily="2" charset="2"/>
              <a:buChar char="q"/>
            </a:pPr>
            <a:r>
              <a:rPr lang="ru-RU"/>
              <a:t>географические названия;</a:t>
            </a:r>
          </a:p>
          <a:p>
            <a:pPr>
              <a:buFont typeface="Wingdings" pitchFamily="2" charset="2"/>
              <a:buChar char="q"/>
            </a:pPr>
            <a:r>
              <a:rPr lang="ru-RU"/>
              <a:t>названия литературных произведений;</a:t>
            </a:r>
          </a:p>
          <a:p>
            <a:pPr>
              <a:buFont typeface="Wingdings" pitchFamily="2" charset="2"/>
              <a:buChar char="q"/>
            </a:pPr>
            <a:r>
              <a:rPr lang="ru-RU"/>
              <a:t>названия исторических событий;праздники;</a:t>
            </a:r>
          </a:p>
          <a:p>
            <a:pPr>
              <a:buFont typeface="Wingdings" pitchFamily="2" charset="2"/>
              <a:buChar char="q"/>
            </a:pPr>
            <a:r>
              <a:rPr lang="ru-RU"/>
              <a:t>названия картин, кинофильмов, спектаклей;</a:t>
            </a:r>
          </a:p>
          <a:p>
            <a:pPr>
              <a:buFont typeface="Wingdings" pitchFamily="2" charset="2"/>
              <a:buChar char="q"/>
            </a:pPr>
            <a:r>
              <a:rPr lang="ru-RU"/>
              <a:t>названия предприятий;</a:t>
            </a:r>
          </a:p>
          <a:p>
            <a:pPr>
              <a:buFont typeface="Wingdings" pitchFamily="2" charset="2"/>
              <a:buChar char="q"/>
            </a:pPr>
            <a:r>
              <a:rPr lang="ru-RU"/>
              <a:t>клички животных.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>
          <a:xfrm>
            <a:off x="539750" y="115888"/>
            <a:ext cx="8229600" cy="1143000"/>
          </a:xfrm>
        </p:spPr>
        <p:txBody>
          <a:bodyPr/>
          <a:lstStyle/>
          <a:p>
            <a:pPr eaLnBrk="1" hangingPunct="1"/>
            <a:r>
              <a:rPr lang="ru-RU" sz="3600" smtClean="0"/>
              <a:t>Найди четвёртое лишнее слово в каждой цепочке слов</a:t>
            </a:r>
          </a:p>
        </p:txBody>
      </p:sp>
      <p:sp>
        <p:nvSpPr>
          <p:cNvPr id="2051" name="Содержимое 2"/>
          <p:cNvSpPr>
            <a:spLocks noGrp="1"/>
          </p:cNvSpPr>
          <p:nvPr>
            <p:ph idx="1"/>
          </p:nvPr>
        </p:nvSpPr>
        <p:spPr>
          <a:xfrm>
            <a:off x="107950" y="1855788"/>
            <a:ext cx="10656888" cy="4525962"/>
          </a:xfrm>
        </p:spPr>
        <p:txBody>
          <a:bodyPr/>
          <a:lstStyle/>
          <a:p>
            <a:pPr marL="742950" indent="-742950" eaLnBrk="1" hangingPunct="1">
              <a:buFont typeface="Arial" charset="0"/>
              <a:buNone/>
              <a:defRPr/>
            </a:pPr>
            <a:r>
              <a:rPr lang="ru-RU" sz="3600" b="1" dirty="0" smtClean="0"/>
              <a:t>1. Лермонтов, Кубань, монастырь,Темрюк </a:t>
            </a:r>
          </a:p>
          <a:p>
            <a:pPr marL="742950" indent="-742950" eaLnBrk="1" hangingPunct="1">
              <a:buFont typeface="Arial" charset="0"/>
              <a:buNone/>
              <a:defRPr/>
            </a:pPr>
            <a:endParaRPr lang="ru-RU" sz="3600" b="1" dirty="0" smtClean="0"/>
          </a:p>
          <a:p>
            <a:pPr marL="742950" indent="-742950" eaLnBrk="1" hangingPunct="1">
              <a:buFont typeface="Arial" charset="0"/>
              <a:buNone/>
              <a:defRPr/>
            </a:pPr>
            <a:r>
              <a:rPr lang="ru-RU" sz="3600" b="1" dirty="0" smtClean="0"/>
              <a:t>2. Краснодар, </a:t>
            </a:r>
            <a:r>
              <a:rPr lang="ru-RU" sz="3600" b="1" dirty="0" err="1" smtClean="0"/>
              <a:t>Фанагория</a:t>
            </a:r>
            <a:r>
              <a:rPr lang="ru-RU" sz="3600" b="1" dirty="0" smtClean="0"/>
              <a:t>, Тамань, река </a:t>
            </a:r>
          </a:p>
          <a:p>
            <a:pPr marL="742950" indent="-742950" eaLnBrk="1" hangingPunct="1">
              <a:buFont typeface="Arial" charset="0"/>
              <a:buNone/>
              <a:defRPr/>
            </a:pPr>
            <a:endParaRPr lang="ru-RU" sz="3600" b="1" dirty="0" smtClean="0"/>
          </a:p>
          <a:p>
            <a:pPr marL="742950" indent="-742950" eaLnBrk="1" hangingPunct="1">
              <a:buFont typeface="Arial" charset="0"/>
              <a:buNone/>
              <a:defRPr/>
            </a:pPr>
            <a:r>
              <a:rPr lang="ru-RU" sz="3600" b="1" dirty="0" smtClean="0"/>
              <a:t>3. Атамань, война, Бородино, Суворов</a:t>
            </a:r>
          </a:p>
          <a:p>
            <a:pPr eaLnBrk="1" hangingPunct="1">
              <a:defRPr/>
            </a:pPr>
            <a:endParaRPr lang="ru-RU" dirty="0" smtClean="0"/>
          </a:p>
        </p:txBody>
      </p:sp>
      <p:pic>
        <p:nvPicPr>
          <p:cNvPr id="8196" name="Рисунок 14" descr="Oj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89875" y="4941888"/>
            <a:ext cx="1149350" cy="191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ctrTitle"/>
          </p:nvPr>
        </p:nvSpPr>
        <p:spPr>
          <a:xfrm>
            <a:off x="714375" y="642938"/>
            <a:ext cx="7772400" cy="857250"/>
          </a:xfrm>
        </p:spPr>
        <p:txBody>
          <a:bodyPr/>
          <a:lstStyle/>
          <a:p>
            <a:pPr eaLnBrk="1" hangingPunct="1"/>
            <a:r>
              <a:rPr lang="ru-RU" b="1" smtClean="0">
                <a:solidFill>
                  <a:srgbClr val="FF0000"/>
                </a:solidFill>
              </a:rPr>
              <a:t>Правильный ответ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750" y="836613"/>
            <a:ext cx="7929563" cy="4572000"/>
          </a:xfrm>
        </p:spPr>
        <p:txBody>
          <a:bodyPr rtlCol="0">
            <a:normAutofit fontScale="70000" lnSpcReduction="2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endParaRPr lang="ru-RU" sz="4000" dirty="0" smtClean="0">
              <a:solidFill>
                <a:schemeClr val="tx1"/>
              </a:solidFill>
            </a:endParaRPr>
          </a:p>
          <a:p>
            <a:pPr algn="l" eaLnBrk="1" fontAlgn="auto" hangingPunct="1">
              <a:spcAft>
                <a:spcPts val="0"/>
              </a:spcAft>
              <a:defRPr/>
            </a:pPr>
            <a:endParaRPr lang="ru-RU" sz="4000" b="1" dirty="0" smtClean="0">
              <a:solidFill>
                <a:schemeClr val="tx1"/>
              </a:solidFill>
            </a:endParaRPr>
          </a:p>
          <a:p>
            <a:pPr algn="l" eaLnBrk="1" fontAlgn="auto" hangingPunct="1"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rgbClr val="FF0000"/>
                </a:solidFill>
              </a:rPr>
              <a:t>Лишние слова:</a:t>
            </a:r>
          </a:p>
          <a:p>
            <a:pPr algn="l" eaLnBrk="1" fontAlgn="auto" hangingPunct="1"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rgbClr val="FF0000"/>
                </a:solidFill>
              </a:rPr>
              <a:t> </a:t>
            </a:r>
          </a:p>
          <a:p>
            <a:pPr marL="742950" indent="-742950" algn="l" eaLnBrk="1" fontAlgn="auto" hangingPunct="1"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chemeClr val="tx1"/>
                </a:solidFill>
              </a:rPr>
              <a:t>1. монастырь, </a:t>
            </a:r>
          </a:p>
          <a:p>
            <a:pPr marL="742950" indent="-742950" algn="l" eaLnBrk="1" fontAlgn="auto" hangingPunct="1">
              <a:spcAft>
                <a:spcPts val="0"/>
              </a:spcAft>
              <a:defRPr/>
            </a:pPr>
            <a:endParaRPr lang="ru-RU" sz="4000" b="1" dirty="0" smtClean="0">
              <a:solidFill>
                <a:schemeClr val="tx1"/>
              </a:solidFill>
            </a:endParaRPr>
          </a:p>
          <a:p>
            <a:pPr algn="l" eaLnBrk="1" fontAlgn="auto" hangingPunct="1"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chemeClr val="tx1"/>
                </a:solidFill>
              </a:rPr>
              <a:t>2. река, </a:t>
            </a:r>
          </a:p>
          <a:p>
            <a:pPr algn="l" eaLnBrk="1" fontAlgn="auto" hangingPunct="1">
              <a:spcAft>
                <a:spcPts val="0"/>
              </a:spcAft>
              <a:defRPr/>
            </a:pPr>
            <a:endParaRPr lang="ru-RU" sz="4000" b="1" dirty="0" smtClean="0">
              <a:solidFill>
                <a:schemeClr val="tx1"/>
              </a:solidFill>
            </a:endParaRPr>
          </a:p>
          <a:p>
            <a:pPr algn="l" eaLnBrk="1" fontAlgn="auto" hangingPunct="1"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chemeClr val="tx1"/>
                </a:solidFill>
              </a:rPr>
              <a:t>3. война.</a:t>
            </a: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000" dirty="0" smtClean="0">
                <a:solidFill>
                  <a:schemeClr val="tx1"/>
                </a:solidFill>
              </a:rPr>
              <a:t>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Залина Михайловна - Физкультминутк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413" y="1196975"/>
            <a:ext cx="4227512" cy="51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411413" y="188913"/>
            <a:ext cx="4633912" cy="92233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i="1" dirty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Физминутка.</a:t>
            </a:r>
            <a:endParaRPr lang="ru-RU" sz="5400" i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672</TotalTime>
  <Words>476</Words>
  <Application>Microsoft Office PowerPoint</Application>
  <PresentationFormat>Экран (4:3)</PresentationFormat>
  <Paragraphs>89</Paragraphs>
  <Slides>18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4" baseType="lpstr">
      <vt:lpstr>Arial</vt:lpstr>
      <vt:lpstr>Calibri</vt:lpstr>
      <vt:lpstr>Times New Roman</vt:lpstr>
      <vt:lpstr>Wingdings</vt:lpstr>
      <vt:lpstr>Century Gothic</vt:lpstr>
      <vt:lpstr>Тема Office</vt:lpstr>
      <vt:lpstr>Слайд 1</vt:lpstr>
      <vt:lpstr>Слайд 2</vt:lpstr>
      <vt:lpstr>Слайд 3</vt:lpstr>
      <vt:lpstr>Цели урока</vt:lpstr>
      <vt:lpstr>Слайд 5</vt:lpstr>
      <vt:lpstr>Слайд 6</vt:lpstr>
      <vt:lpstr>Найди четвёртое лишнее слово в каждой цепочке слов</vt:lpstr>
      <vt:lpstr>Правильный ответ</vt:lpstr>
      <vt:lpstr>Слайд 9</vt:lpstr>
      <vt:lpstr>Слайд 10</vt:lpstr>
      <vt:lpstr>Слайд 11</vt:lpstr>
      <vt:lpstr>Слайд 12</vt:lpstr>
      <vt:lpstr>Слайд 13</vt:lpstr>
      <vt:lpstr>Слайд 14</vt:lpstr>
      <vt:lpstr>Ключ</vt:lpstr>
      <vt:lpstr>Рефлексия</vt:lpstr>
      <vt:lpstr>  Домашнее задание 1. Выучить правило 2.Заполнить анкету:               1.Фамилия______ 2.Имя___________ 3.Страна________ 4.Город__________ 5.Улица_________ 6.Река___________ 7.Озера, которые вы знаете___________ 8. Любимые писатели_______ 9.Любимые книги_________ 10.Любимые журналы______  11.Исторические события, которые вы знаете__________  12.Любимые мультфильмы______________ Или подготовить сообщение по теме: «Секрет моего имени и моей фамилии»    </vt:lpstr>
      <vt:lpstr> 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Найди третье лишнее слово в каждой цепочке слов</dc:title>
  <dc:creator>Admin</dc:creator>
  <cp:lastModifiedBy>Бородин</cp:lastModifiedBy>
  <cp:revision>75</cp:revision>
  <dcterms:created xsi:type="dcterms:W3CDTF">2012-11-08T14:48:57Z</dcterms:created>
  <dcterms:modified xsi:type="dcterms:W3CDTF">2018-03-11T07:04:19Z</dcterms:modified>
</cp:coreProperties>
</file>