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6" r:id="rId3"/>
    <p:sldId id="257" r:id="rId4"/>
    <p:sldId id="258" r:id="rId5"/>
    <p:sldId id="275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8" r:id="rId22"/>
    <p:sldId id="286" r:id="rId23"/>
    <p:sldId id="309" r:id="rId24"/>
    <p:sldId id="310" r:id="rId25"/>
    <p:sldId id="283" r:id="rId26"/>
    <p:sldId id="313" r:id="rId27"/>
    <p:sldId id="279" r:id="rId28"/>
    <p:sldId id="281" r:id="rId29"/>
    <p:sldId id="312" r:id="rId30"/>
    <p:sldId id="295" r:id="rId31"/>
    <p:sldId id="284" r:id="rId32"/>
    <p:sldId id="280" r:id="rId33"/>
    <p:sldId id="288" r:id="rId34"/>
    <p:sldId id="302" r:id="rId35"/>
    <p:sldId id="290" r:id="rId36"/>
    <p:sldId id="285" r:id="rId37"/>
    <p:sldId id="300" r:id="rId38"/>
    <p:sldId id="294" r:id="rId39"/>
    <p:sldId id="289" r:id="rId40"/>
    <p:sldId id="297" r:id="rId41"/>
    <p:sldId id="298" r:id="rId42"/>
    <p:sldId id="291" r:id="rId43"/>
    <p:sldId id="292" r:id="rId44"/>
    <p:sldId id="293" r:id="rId45"/>
    <p:sldId id="303" r:id="rId46"/>
    <p:sldId id="287" r:id="rId47"/>
    <p:sldId id="305" r:id="rId48"/>
    <p:sldId id="296" r:id="rId49"/>
    <p:sldId id="314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3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E311-F5E1-4BDE-BA2F-29D394B9A09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A5C50-BE5D-4583-BCC6-30BD27637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E311-F5E1-4BDE-BA2F-29D394B9A09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A5C50-BE5D-4583-BCC6-30BD27637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E311-F5E1-4BDE-BA2F-29D394B9A09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A5C50-BE5D-4583-BCC6-30BD27637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E311-F5E1-4BDE-BA2F-29D394B9A09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A5C50-BE5D-4583-BCC6-30BD27637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E311-F5E1-4BDE-BA2F-29D394B9A09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A5C50-BE5D-4583-BCC6-30BD27637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E311-F5E1-4BDE-BA2F-29D394B9A09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A5C50-BE5D-4583-BCC6-30BD27637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E311-F5E1-4BDE-BA2F-29D394B9A09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A5C50-BE5D-4583-BCC6-30BD27637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E311-F5E1-4BDE-BA2F-29D394B9A09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A5C50-BE5D-4583-BCC6-30BD27637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E311-F5E1-4BDE-BA2F-29D394B9A09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A5C50-BE5D-4583-BCC6-30BD27637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E311-F5E1-4BDE-BA2F-29D394B9A09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A5C50-BE5D-4583-BCC6-30BD27637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E311-F5E1-4BDE-BA2F-29D394B9A09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A5C50-BE5D-4583-BCC6-30BD27637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7E311-F5E1-4BDE-BA2F-29D394B9A09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A5C50-BE5D-4583-BCC6-30BD27637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32271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b="1" dirty="0" smtClean="0"/>
              <a:t>Словом можно убить</a:t>
            </a:r>
            <a:r>
              <a:rPr lang="ru-RU" b="1" dirty="0" smtClean="0"/>
              <a:t>,</a:t>
            </a:r>
            <a:br>
              <a:rPr lang="ru-RU" b="1" dirty="0" smtClean="0"/>
            </a:br>
            <a:r>
              <a:rPr lang="ru-RU" b="1" dirty="0" smtClean="0"/>
              <a:t> Словом </a:t>
            </a:r>
            <a:r>
              <a:rPr lang="ru-RU" b="1" dirty="0" smtClean="0"/>
              <a:t>можно спасти,</a:t>
            </a:r>
            <a:br>
              <a:rPr lang="ru-RU" b="1" dirty="0" smtClean="0"/>
            </a:br>
            <a:r>
              <a:rPr lang="ru-RU" b="1" dirty="0" smtClean="0"/>
              <a:t>Словом можно полки за собой повести.</a:t>
            </a:r>
            <a:br>
              <a:rPr lang="ru-RU" b="1" dirty="0" smtClean="0"/>
            </a:br>
            <a:r>
              <a:rPr lang="ru-RU" b="1" dirty="0" smtClean="0"/>
              <a:t>Словом можно продать</a:t>
            </a:r>
            <a:r>
              <a:rPr lang="ru-RU" b="1" dirty="0" smtClean="0"/>
              <a:t>,</a:t>
            </a:r>
            <a:br>
              <a:rPr lang="ru-RU" b="1" dirty="0" smtClean="0"/>
            </a:br>
            <a:r>
              <a:rPr lang="ru-RU" b="1" dirty="0" smtClean="0"/>
              <a:t> И </a:t>
            </a:r>
            <a:r>
              <a:rPr lang="ru-RU" b="1" dirty="0" smtClean="0"/>
              <a:t>предать, и купить,</a:t>
            </a:r>
            <a:br>
              <a:rPr lang="ru-RU" b="1" dirty="0" smtClean="0"/>
            </a:br>
            <a:r>
              <a:rPr lang="ru-RU" b="1" dirty="0" smtClean="0"/>
              <a:t>Слово можно в разящий свинец перелить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d37-1392908642-06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202"/>
            <a:ext cx="9144000" cy="68567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8-008-Maternaja-bran-eto-ne-tolko-nabor-nepristojnostej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-13958"/>
            <a:ext cx="9144000" cy="68719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d37-1392908642-08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5064" t="2515" r="6324" b="17579"/>
          <a:stretch>
            <a:fillRect/>
          </a:stretch>
        </p:blipFill>
        <p:spPr>
          <a:xfrm>
            <a:off x="92290" y="332656"/>
            <a:ext cx="9051710" cy="6120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Мнения подростков</a:t>
            </a:r>
            <a:endParaRPr lang="ru-RU" dirty="0"/>
          </a:p>
        </p:txBody>
      </p:sp>
      <p:pic>
        <p:nvPicPr>
          <p:cNvPr id="4" name="Содержимое 3" descr="img10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r="5287" b="16987"/>
          <a:stretch>
            <a:fillRect/>
          </a:stretch>
        </p:blipFill>
        <p:spPr>
          <a:xfrm>
            <a:off x="683568" y="1268759"/>
            <a:ext cx="7680883" cy="54361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Мнения психологов</a:t>
            </a:r>
            <a:endParaRPr lang="ru-RU" dirty="0"/>
          </a:p>
        </p:txBody>
      </p:sp>
      <p:pic>
        <p:nvPicPr>
          <p:cNvPr id="4" name="Содержимое 3" descr="img7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971600" y="1196752"/>
            <a:ext cx="7308304" cy="54799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9 (1)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79512" y="8677"/>
            <a:ext cx="8964488" cy="6722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3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560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1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2564" t="7979" r="2564" b="22494"/>
          <a:stretch>
            <a:fillRect/>
          </a:stretch>
        </p:blipFill>
        <p:spPr>
          <a:xfrm>
            <a:off x="0" y="260647"/>
            <a:ext cx="9066358" cy="64087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riginal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887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Последствия долголетнего употребления нецензурной брани в речи</a:t>
            </a:r>
            <a:endParaRPr lang="ru-RU" sz="3200" dirty="0"/>
          </a:p>
        </p:txBody>
      </p:sp>
      <p:pic>
        <p:nvPicPr>
          <p:cNvPr id="4" name="Содержимое 3" descr="82997_html_m712453c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259" y="1628800"/>
            <a:ext cx="8623221" cy="5040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4800" b="1" i="1" dirty="0" smtClean="0"/>
              <a:t>Чем слово наше отзовётся</a:t>
            </a:r>
            <a:endParaRPr lang="ru-RU" sz="4800" b="1" i="1" dirty="0"/>
          </a:p>
        </p:txBody>
      </p:sp>
      <p:pic>
        <p:nvPicPr>
          <p:cNvPr id="4" name="Содержимое 3" descr="img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1" y="1600200"/>
            <a:ext cx="6552728" cy="49145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26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35148"/>
            <a:ext cx="9144000" cy="68228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76673"/>
            <a:ext cx="3600400" cy="1296143"/>
          </a:xfrm>
          <a:solidFill>
            <a:srgbClr val="FFFF00"/>
          </a:solidFill>
          <a:ln w="762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Историческая справка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4300142_43319884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635896" y="260648"/>
            <a:ext cx="5328592" cy="6351094"/>
          </a:xfrm>
        </p:spPr>
      </p:pic>
      <p:pic>
        <p:nvPicPr>
          <p:cNvPr id="4098" name="Picture 2" descr="C:\Users\Учитель\Desktop\Searches\Documents\моё классное руководство\открытый урок\14300142_4331988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60648"/>
            <a:ext cx="5196661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2-002-Rech-eto-pokazatel-uma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29450"/>
            <a:ext cx="9144000" cy="6828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224135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Опасно ли сквернословие?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Как мат влияет на </a:t>
            </a:r>
            <a:r>
              <a:rPr lang="ru-RU" dirty="0" err="1" smtClean="0"/>
              <a:t>здоро</a:t>
            </a:r>
            <a:endParaRPr lang="ru-RU" dirty="0"/>
          </a:p>
        </p:txBody>
      </p:sp>
      <p:pic>
        <p:nvPicPr>
          <p:cNvPr id="2052" name="Picture 4" descr="C:\Users\Учитель\Desktop\Searches\Documents\моё классное руководство\открытый урок\c192f6828a531a817e3471017c9.jpg"/>
          <p:cNvPicPr>
            <a:picLocks noChangeAspect="1" noChangeArrowheads="1"/>
          </p:cNvPicPr>
          <p:nvPr/>
        </p:nvPicPr>
        <p:blipFill>
          <a:blip r:embed="rId2" cstate="print"/>
          <a:srcRect l="5512" t="10101" r="10626" b="6951"/>
          <a:stretch>
            <a:fillRect/>
          </a:stretch>
        </p:blipFill>
        <p:spPr bwMode="auto">
          <a:xfrm>
            <a:off x="1187624" y="1628800"/>
            <a:ext cx="6696744" cy="4967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solidFill>
            <a:srgbClr val="FFFF00"/>
          </a:solidFill>
          <a:ln w="76200">
            <a:solidFill>
              <a:schemeClr val="accent5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>Как сквернословие влияет на здоровье человека?</a:t>
            </a:r>
            <a:endParaRPr lang="ru-RU" b="1" dirty="0"/>
          </a:p>
        </p:txBody>
      </p:sp>
      <p:pic>
        <p:nvPicPr>
          <p:cNvPr id="6" name="Picture 3" descr="C:\Users\Учитель\Desktop\Searches\Documents\моё классное руководство\открытый урок\afc047ec0a0531721b8159ca3822b23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4018" y="1600200"/>
            <a:ext cx="6806334" cy="5115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ran-5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411760" y="0"/>
            <a:ext cx="4788024" cy="67809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Учитель\Desktop\Searches\Documents\моё классное руководство\открытый урок\257281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pic>
        <p:nvPicPr>
          <p:cNvPr id="3075" name="Picture 3" descr="C:\Users\Учитель\Desktop\Searches\Documents\моё классное руководство\открытый урок\257281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57150">
            <a:solidFill>
              <a:srgbClr val="00B050"/>
            </a:solidFill>
          </a:ln>
        </p:spPr>
        <p:txBody>
          <a:bodyPr/>
          <a:lstStyle/>
          <a:p>
            <a:r>
              <a:rPr lang="ru-RU" dirty="0" smtClean="0"/>
              <a:t>Ругательства—это грех</a:t>
            </a:r>
            <a:endParaRPr lang="ru-RU" dirty="0"/>
          </a:p>
        </p:txBody>
      </p:sp>
      <p:pic>
        <p:nvPicPr>
          <p:cNvPr id="4" name="Содержимое 3" descr="skazka_o_tsare_saltane_ostorozhno_mat церк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92825" y="1628800"/>
            <a:ext cx="6624734" cy="49685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cYs5dgl-X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478" y="75358"/>
            <a:ext cx="9043522" cy="67826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762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Как бороться со сквернословием?</a:t>
            </a:r>
            <a:endParaRPr lang="ru-RU" dirty="0"/>
          </a:p>
        </p:txBody>
      </p:sp>
      <p:pic>
        <p:nvPicPr>
          <p:cNvPr id="1026" name="Picture 2" descr="C:\Users\Учитель\Desktop\Searches\Documents\моё классное руководство\открытый урок\fed57ec573cfa75c5a1b386ccb49cb3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5566"/>
            <a:ext cx="7056783" cy="4916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736304"/>
          </a:xfrm>
          <a:solidFill>
            <a:srgbClr val="FFFF00"/>
          </a:solidFill>
          <a:ln w="76200"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ru-RU" b="1" dirty="0" smtClean="0"/>
              <a:t>Причины </a:t>
            </a:r>
            <a:r>
              <a:rPr lang="ru-RU" b="1" dirty="0"/>
              <a:t>и</a:t>
            </a:r>
            <a:r>
              <a:rPr lang="ru-RU" b="1" dirty="0" smtClean="0"/>
              <a:t> последствия употребления нецензурных выражений в речи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Эксперты-исследователи 5в класса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Кононенко Алина, </a:t>
            </a:r>
            <a:r>
              <a:rPr lang="ru-RU" b="1" dirty="0" err="1" smtClean="0">
                <a:solidFill>
                  <a:srgbClr val="C00000"/>
                </a:solidFill>
              </a:rPr>
              <a:t>Харыбина</a:t>
            </a:r>
            <a:r>
              <a:rPr lang="ru-RU" b="1" dirty="0" smtClean="0">
                <a:solidFill>
                  <a:srgbClr val="C00000"/>
                </a:solidFill>
              </a:rPr>
              <a:t> Александра, Волкова Екатерина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_25327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1583853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9431" y="260648"/>
            <a:ext cx="8408119" cy="62646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76200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>Как борется Закон? </a:t>
            </a:r>
            <a:br>
              <a:rPr lang="ru-RU" b="1" dirty="0" smtClean="0"/>
            </a:br>
            <a:r>
              <a:rPr lang="ru-RU" b="1" dirty="0" smtClean="0"/>
              <a:t>УК РФ-Уголовный кодекс РФ</a:t>
            </a:r>
            <a:endParaRPr lang="ru-RU" b="1" dirty="0"/>
          </a:p>
        </p:txBody>
      </p:sp>
      <p:pic>
        <p:nvPicPr>
          <p:cNvPr id="4" name="Содержимое 3" descr="d48e5ce8f76112e6dec98db661de446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6659" y="1600200"/>
            <a:ext cx="6758880" cy="50691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Учитель\Desktop\Searches\Documents\моё классное руководство\открытый урок\trut2RN4e2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064816" cy="4904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FFFF00"/>
          </a:solidFill>
        </p:spPr>
        <p:txBody>
          <a:bodyPr/>
          <a:lstStyle/>
          <a:p>
            <a:r>
              <a:rPr lang="ru-RU" b="1" dirty="0" smtClean="0"/>
              <a:t>Социальная реклама</a:t>
            </a:r>
            <a:endParaRPr lang="ru-RU" b="1" dirty="0"/>
          </a:p>
        </p:txBody>
      </p:sp>
      <p:pic>
        <p:nvPicPr>
          <p:cNvPr id="4" name="Содержимое 3" descr="podborn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980728"/>
            <a:ext cx="7488832" cy="56166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ig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3744416" cy="3671943"/>
          </a:xfrm>
        </p:spPr>
      </p:pic>
      <p:pic>
        <p:nvPicPr>
          <p:cNvPr id="7" name="Содержимое 6" descr="XDs3f0BCgL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12406" t="12435" r="11631" b="11188"/>
          <a:stretch>
            <a:fillRect/>
          </a:stretch>
        </p:blipFill>
        <p:spPr>
          <a:xfrm>
            <a:off x="3825735" y="2996952"/>
            <a:ext cx="4922729" cy="33843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МАТ—ЯДА КОНЦЕНТРАТ</a:t>
            </a:r>
            <a:endParaRPr lang="ru-RU" dirty="0"/>
          </a:p>
        </p:txBody>
      </p:sp>
      <p:pic>
        <p:nvPicPr>
          <p:cNvPr id="4" name="Содержимое 3" descr="m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0736" y="1196752"/>
            <a:ext cx="5711584" cy="53790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DC13128-copy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7043" t="18133" r="7043" b="16636"/>
          <a:stretch>
            <a:fillRect/>
          </a:stretch>
        </p:blipFill>
        <p:spPr>
          <a:xfrm>
            <a:off x="0" y="166144"/>
            <a:ext cx="9144000" cy="60711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-2062"/>
            <a:ext cx="9144000" cy="68567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0x0jr3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971600" y="0"/>
            <a:ext cx="6948264" cy="67794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FFFF00"/>
          </a:solidFill>
          <a:ln w="76200">
            <a:solidFill>
              <a:schemeClr val="accent1"/>
            </a:solidFill>
          </a:ln>
        </p:spPr>
        <p:txBody>
          <a:bodyPr/>
          <a:lstStyle/>
          <a:p>
            <a:r>
              <a:rPr lang="ru-RU" dirty="0" smtClean="0"/>
              <a:t> Исследование Кононенко Алины</a:t>
            </a:r>
            <a:endParaRPr lang="ru-RU" dirty="0"/>
          </a:p>
        </p:txBody>
      </p:sp>
      <p:pic>
        <p:nvPicPr>
          <p:cNvPr id="4" name="Содержимое 3" descr="иссл00060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8765" r="25706" b="13454"/>
          <a:stretch>
            <a:fillRect/>
          </a:stretch>
        </p:blipFill>
        <p:spPr>
          <a:xfrm>
            <a:off x="2195736" y="1484784"/>
            <a:ext cx="4536504" cy="5141104"/>
          </a:xfrm>
          <a:ln w="76200"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kazka_o_tsare_saltane_ostorozhno_m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9823" y="484016"/>
            <a:ext cx="8034625" cy="56421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40844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8784" y="828807"/>
            <a:ext cx="8653696" cy="4605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maxresdefaul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0437" y="2492897"/>
            <a:ext cx="4455363" cy="2506142"/>
          </a:xfrm>
        </p:spPr>
      </p:pic>
      <p:pic>
        <p:nvPicPr>
          <p:cNvPr id="6" name="Содержимое 5" descr="557b53e3d7e80c96c458b7b6fb965c0a_X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47741"/>
            <a:ext cx="4038600" cy="32308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41539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476672"/>
            <a:ext cx="4266551" cy="5577627"/>
          </a:xfrm>
        </p:spPr>
      </p:pic>
      <p:pic>
        <p:nvPicPr>
          <p:cNvPr id="7" name="Содержимое 6" descr="aSmwvkMYRW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95664" y="548680"/>
            <a:ext cx="4748336" cy="59766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45234-rugaeshsia_matom_budeshi_mne_bratom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 l="4927" t="6462" r="5382" b="24164"/>
          <a:stretch>
            <a:fillRect/>
          </a:stretch>
        </p:blipFill>
        <p:spPr>
          <a:xfrm>
            <a:off x="1" y="476672"/>
            <a:ext cx="9171510" cy="58697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60648"/>
            <a:ext cx="6194822" cy="61948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M49c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8316416" cy="6237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49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aywithout_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8088" y="177016"/>
            <a:ext cx="8794391" cy="63483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5616624"/>
          </a:xfrm>
          <a:solidFill>
            <a:srgbClr val="FFFF00"/>
          </a:solidFill>
        </p:spPr>
        <p:txBody>
          <a:bodyPr/>
          <a:lstStyle/>
          <a:p>
            <a:r>
              <a:rPr lang="ru-RU" b="1" dirty="0" smtClean="0"/>
              <a:t>Наш вклад в борьбу </a:t>
            </a:r>
            <a:r>
              <a:rPr lang="ru-RU" b="1" smtClean="0"/>
              <a:t>против сквернословия!</a:t>
            </a:r>
            <a:endParaRPr lang="ru-RU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FFFF00"/>
          </a:solidFill>
          <a:ln w="57150">
            <a:solidFill>
              <a:srgbClr val="7030A0"/>
            </a:solidFill>
          </a:ln>
        </p:spPr>
        <p:txBody>
          <a:bodyPr/>
          <a:lstStyle/>
          <a:p>
            <a:r>
              <a:rPr lang="ru-RU" dirty="0" smtClean="0"/>
              <a:t> Анкета Кононенко Алины</a:t>
            </a:r>
            <a:endParaRPr lang="ru-RU" dirty="0"/>
          </a:p>
        </p:txBody>
      </p:sp>
      <p:pic>
        <p:nvPicPr>
          <p:cNvPr id="4" name="Содержимое 3" descr="али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3" y="1268760"/>
            <a:ext cx="6172299" cy="5400600"/>
          </a:xfrm>
          <a:ln w="28575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76200">
            <a:solidFill>
              <a:srgbClr val="7030A0"/>
            </a:solidFill>
          </a:ln>
        </p:spPr>
        <p:txBody>
          <a:bodyPr/>
          <a:lstStyle/>
          <a:p>
            <a:r>
              <a:rPr lang="ru-RU" dirty="0" smtClean="0"/>
              <a:t>Исследование Саши </a:t>
            </a:r>
            <a:r>
              <a:rPr lang="ru-RU" dirty="0" err="1" smtClean="0"/>
              <a:t>Харыбиной</a:t>
            </a:r>
            <a:endParaRPr lang="ru-RU" dirty="0"/>
          </a:p>
        </p:txBody>
      </p:sp>
      <p:pic>
        <p:nvPicPr>
          <p:cNvPr id="13" name="Содержимое 12" descr="иссл00060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5261" b="2636"/>
          <a:stretch>
            <a:fillRect/>
          </a:stretch>
        </p:blipFill>
        <p:spPr>
          <a:xfrm>
            <a:off x="971600" y="1700808"/>
            <a:ext cx="7461023" cy="4896884"/>
          </a:xfrm>
          <a:ln w="571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иссл00040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491830" cy="6174556"/>
          </a:xfr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066130"/>
          </a:xfrm>
          <a:solidFill>
            <a:srgbClr val="FFFF00"/>
          </a:solidFill>
          <a:ln w="28575"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Исследования Волковой Кати и Назаровой Ники</a:t>
            </a:r>
            <a:endParaRPr lang="ru-RU" dirty="0"/>
          </a:p>
        </p:txBody>
      </p:sp>
      <p:pic>
        <p:nvPicPr>
          <p:cNvPr id="5" name="Содержимое 4" descr="иссл00030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4501168" cy="4896544"/>
          </a:xfrm>
          <a:ln w="38100">
            <a:solidFill>
              <a:srgbClr val="00B050"/>
            </a:solidFill>
          </a:ln>
        </p:spPr>
      </p:pic>
      <p:pic>
        <p:nvPicPr>
          <p:cNvPr id="6" name="Рисунок 5" descr="иссл0002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556792"/>
            <a:ext cx="4178432" cy="238664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Рисунок 6" descr="иссл00010004.jpg"/>
          <p:cNvPicPr>
            <a:picLocks noChangeAspect="1"/>
          </p:cNvPicPr>
          <p:nvPr/>
        </p:nvPicPr>
        <p:blipFill>
          <a:blip r:embed="rId4" cstate="print"/>
          <a:srcRect r="47008"/>
          <a:stretch>
            <a:fillRect/>
          </a:stretch>
        </p:blipFill>
        <p:spPr>
          <a:xfrm>
            <a:off x="5652120" y="4149080"/>
            <a:ext cx="3096344" cy="230754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img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560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96</Words>
  <Application>Microsoft Office PowerPoint</Application>
  <PresentationFormat>Экран (4:3)</PresentationFormat>
  <Paragraphs>22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Словом можно убить,  Словом можно спасти, Словом можно полки за собой повести. Словом можно продать,  И предать, и купить, Слово можно в разящий свинец перелить</vt:lpstr>
      <vt:lpstr>Чем слово наше отзовётся</vt:lpstr>
      <vt:lpstr>Причины и последствия употребления нецензурных выражений в речи</vt:lpstr>
      <vt:lpstr> Исследование Кононенко Алины</vt:lpstr>
      <vt:lpstr> Анкета Кононенко Алины</vt:lpstr>
      <vt:lpstr>Исследование Саши Харыбиной</vt:lpstr>
      <vt:lpstr>Слайд 7</vt:lpstr>
      <vt:lpstr>Исследования Волковой Кати и Назаровой Ники</vt:lpstr>
      <vt:lpstr>Слайд 9</vt:lpstr>
      <vt:lpstr>Слайд 10</vt:lpstr>
      <vt:lpstr>Слайд 11</vt:lpstr>
      <vt:lpstr>Слайд 12</vt:lpstr>
      <vt:lpstr>Мнения подростков</vt:lpstr>
      <vt:lpstr>Мнения психологов</vt:lpstr>
      <vt:lpstr>Слайд 15</vt:lpstr>
      <vt:lpstr>Слайд 16</vt:lpstr>
      <vt:lpstr>Слайд 17</vt:lpstr>
      <vt:lpstr>Слайд 18</vt:lpstr>
      <vt:lpstr>Последствия долголетнего употребления нецензурной брани в речи</vt:lpstr>
      <vt:lpstr>Слайд 20</vt:lpstr>
      <vt:lpstr>Историческая справка</vt:lpstr>
      <vt:lpstr>Слайд 22</vt:lpstr>
      <vt:lpstr>Опасно ли сквернословие?</vt:lpstr>
      <vt:lpstr>Как сквернословие влияет на здоровье человека?</vt:lpstr>
      <vt:lpstr>Слайд 25</vt:lpstr>
      <vt:lpstr>Слайд 26</vt:lpstr>
      <vt:lpstr>Ругательства—это грех</vt:lpstr>
      <vt:lpstr>Слайд 28</vt:lpstr>
      <vt:lpstr>Как бороться со сквернословием?</vt:lpstr>
      <vt:lpstr>Слайд 30</vt:lpstr>
      <vt:lpstr>Слайд 31</vt:lpstr>
      <vt:lpstr>Как борется Закон?  УК РФ-Уголовный кодекс РФ</vt:lpstr>
      <vt:lpstr>Слайд 33</vt:lpstr>
      <vt:lpstr>Социальная реклама</vt:lpstr>
      <vt:lpstr>Слайд 35</vt:lpstr>
      <vt:lpstr>МАТ—ЯДА КОНЦЕНТРАТ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Наш вклад в борьбу против сквернословия!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Причины и последствия употребления нецензурных выражений в речи</dc:title>
  <dc:creator>Учитель</dc:creator>
  <cp:lastModifiedBy>Учитель</cp:lastModifiedBy>
  <cp:revision>6</cp:revision>
  <dcterms:created xsi:type="dcterms:W3CDTF">2016-04-11T12:41:24Z</dcterms:created>
  <dcterms:modified xsi:type="dcterms:W3CDTF">2016-04-14T00:11:18Z</dcterms:modified>
</cp:coreProperties>
</file>