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7"/>
  </p:notesMasterIdLst>
  <p:handoutMasterIdLst>
    <p:handoutMasterId r:id="rId8"/>
  </p:handoutMasterIdLst>
  <p:sldIdLst>
    <p:sldId id="483" r:id="rId2"/>
    <p:sldId id="490" r:id="rId3"/>
    <p:sldId id="491" r:id="rId4"/>
    <p:sldId id="486" r:id="rId5"/>
    <p:sldId id="492" r:id="rId6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FF66"/>
    <a:srgbClr val="FFCCCC"/>
    <a:srgbClr val="FF99CC"/>
    <a:srgbClr val="FF9933"/>
    <a:srgbClr val="99FF99"/>
    <a:srgbClr val="99FFCC"/>
    <a:srgbClr val="00FFFF"/>
    <a:srgbClr val="00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291" autoAdjust="0"/>
  </p:normalViewPr>
  <p:slideViewPr>
    <p:cSldViewPr snapToGrid="0">
      <p:cViewPr varScale="1">
        <p:scale>
          <a:sx n="110" d="100"/>
          <a:sy n="110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62"/>
    </p:cViewPr>
  </p:sorterViewPr>
  <p:notesViewPr>
    <p:cSldViewPr snapToGrid="0">
      <p:cViewPr varScale="1">
        <p:scale>
          <a:sx n="79" d="100"/>
          <a:sy n="79" d="100"/>
        </p:scale>
        <p:origin x="-2502" y="-108"/>
      </p:cViewPr>
      <p:guideLst>
        <p:guide orient="horz" pos="3127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21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81" y="0"/>
            <a:ext cx="2971321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F2E6-57C5-4EDA-AFFD-9E7605338F8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71321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81" y="9429197"/>
            <a:ext cx="2971321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64245-3AEC-451F-B36C-2E5DB8DD6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4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058A8E1E-CCCF-4070-8344-0C59D75E872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834C5BE9-E9D7-42B0-A4D7-1E4D4A23E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1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2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2" y="19855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4" tIns="45677" rIns="91354" bIns="45677" rtlCol="0" anchor="ctr"/>
          <a:lstStyle/>
          <a:p>
            <a:pPr algn="ctr" defTabSz="913631"/>
            <a:endParaRPr lang="ru-RU" sz="1799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9" y="2870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7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16.11.2021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" y="6674692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5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39926A-5F84-4A7B-B78E-D2BB888939E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DF4B-6430-4C62-82B5-805DB46623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\Мероприятия\2018-12-21 Совещание с замглавами\Заставка (Full HD)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31" y="-24750"/>
            <a:ext cx="12151091" cy="683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X:\Логотип МОН_n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13940" r="12512" b="15335"/>
          <a:stretch/>
        </p:blipFill>
        <p:spPr bwMode="auto">
          <a:xfrm>
            <a:off x="268329" y="107060"/>
            <a:ext cx="1153554" cy="11380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813207" y="414703"/>
            <a:ext cx="6942335" cy="52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631"/>
            <a:r>
              <a:rPr lang="ru-RU" sz="1399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МОЛОДЁЖНОЙ ПОЛИТИКИ </a:t>
            </a:r>
          </a:p>
          <a:p>
            <a:pPr defTabSz="913631"/>
            <a:r>
              <a:rPr lang="ru-RU" sz="1399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КРАСНОДАРСКОГО КРАЯ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707260" y="302331"/>
            <a:ext cx="0" cy="87496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8"/>
          <p:cNvSpPr txBox="1">
            <a:spLocks/>
          </p:cNvSpPr>
          <p:nvPr/>
        </p:nvSpPr>
        <p:spPr>
          <a:xfrm>
            <a:off x="424543" y="1613975"/>
            <a:ext cx="6585857" cy="2374236"/>
          </a:xfrm>
          <a:prstGeom prst="rect">
            <a:avLst/>
          </a:prstGeom>
        </p:spPr>
        <p:txBody>
          <a:bodyPr vert="horz" lIns="91362" tIns="45680" rIns="91362" bIns="4568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приема в образовательные организации высшего образования в 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88758" y="4664710"/>
            <a:ext cx="9168329" cy="1179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54" tIns="45677" rIns="431593" bIns="45677" anchor="ctr"/>
          <a:lstStyle/>
          <a:p>
            <a:pPr algn="r" defTabSz="913631">
              <a:defRPr/>
            </a:pPr>
            <a:endParaRPr lang="ru-RU" sz="1999" b="1" kern="0" dirty="0">
              <a:solidFill>
                <a:srgbClr val="4F81BD">
                  <a:lumMod val="75000"/>
                </a:srgbClr>
              </a:solidFill>
              <a:cs typeface="Arial"/>
            </a:endParaRPr>
          </a:p>
        </p:txBody>
      </p:sp>
      <p:sp>
        <p:nvSpPr>
          <p:cNvPr id="36" name="Заголовок 8"/>
          <p:cNvSpPr txBox="1">
            <a:spLocks/>
          </p:cNvSpPr>
          <p:nvPr/>
        </p:nvSpPr>
        <p:spPr>
          <a:xfrm>
            <a:off x="9084391" y="6162970"/>
            <a:ext cx="3072696" cy="503625"/>
          </a:xfrm>
          <a:prstGeom prst="rect">
            <a:avLst/>
          </a:prstGeom>
        </p:spPr>
        <p:txBody>
          <a:bodyPr vert="horz" lIns="91362" tIns="45680" rIns="91362" bIns="4568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99" b="1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</a:t>
            </a:r>
          </a:p>
        </p:txBody>
      </p:sp>
      <p:pic>
        <p:nvPicPr>
          <p:cNvPr id="37" name="Picture 4" descr="ГербКубани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67485" y="124890"/>
            <a:ext cx="555240" cy="668071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  <p:sp>
        <p:nvSpPr>
          <p:cNvPr id="17" name="Заголовок 8"/>
          <p:cNvSpPr txBox="1">
            <a:spLocks/>
          </p:cNvSpPr>
          <p:nvPr/>
        </p:nvSpPr>
        <p:spPr>
          <a:xfrm>
            <a:off x="7103879" y="4546089"/>
            <a:ext cx="4751428" cy="503625"/>
          </a:xfrm>
          <a:prstGeom prst="rect">
            <a:avLst/>
          </a:prstGeom>
        </p:spPr>
        <p:txBody>
          <a:bodyPr vert="horz" lIns="91362" tIns="45680" rIns="91362" bIns="4568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Шматько Александр Александрович</a:t>
            </a:r>
            <a:endParaRPr lang="ru-RU" sz="2000" b="1" kern="0" dirty="0">
              <a:solidFill>
                <a:srgbClr val="4F81B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1" kern="0" dirty="0">
              <a:solidFill>
                <a:srgbClr val="4F81B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i="1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</a:t>
            </a:r>
            <a:r>
              <a:rPr lang="ru-RU" sz="2000" b="1" i="1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науки, высшего </a:t>
            </a:r>
            <a:r>
              <a:rPr lang="ru-RU" sz="2000" b="1" i="1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дополнительного профессионального образования</a:t>
            </a:r>
            <a:endParaRPr lang="ru-RU" sz="2000" b="1" i="1" kern="0" dirty="0">
              <a:solidFill>
                <a:srgbClr val="4F81B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4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3E124A-E302-43A1-A788-8892E572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 особенностях приема в образовательные организации высшего образования в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447" y="1309723"/>
            <a:ext cx="86651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Сеть образовательных организаций высшего образования Краснодарского края представлена </a:t>
            </a:r>
            <a:r>
              <a:rPr lang="ru-RU" sz="28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51 </a:t>
            </a:r>
            <a:r>
              <a:rPr lang="ru-RU" sz="28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вузами и филиалами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18D96D9A-F1B9-4F70-A0B8-A07941FE3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8050" y="1309723"/>
            <a:ext cx="1384995" cy="138499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755001" y="3469127"/>
            <a:ext cx="6746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государственных вузов 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их филиалов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44534" y="4221792"/>
            <a:ext cx="4327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негосударственных вузов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81849" y="5166867"/>
            <a:ext cx="5524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19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филиалов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инорегиональных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государственных вузов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2473" y="5166867"/>
            <a:ext cx="5273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филиала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инорегиональных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негосударственных вузов</a:t>
            </a:r>
            <a:endParaRPr lang="ru-RU" sz="2800" dirty="0"/>
          </a:p>
        </p:txBody>
      </p:sp>
      <p:pic>
        <p:nvPicPr>
          <p:cNvPr id="32" name="Picture 6" descr="https://image.freepik.com/free-icon/school_318-2339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38" y="2949888"/>
            <a:ext cx="1213395" cy="121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74933" y="5395951"/>
            <a:ext cx="728409" cy="49593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22583" y="4192434"/>
            <a:ext cx="728409" cy="495938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46880" y="5395951"/>
            <a:ext cx="728409" cy="49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6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FD335F-B362-41B7-9280-008D941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59" y="1689463"/>
            <a:ext cx="10171611" cy="86214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Общее количество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бюджетных мест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выделяемых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вузам</a:t>
            </a:r>
            <a:b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программам бакалавриата очной форме обучения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52F1D0-6084-4574-B303-35B1BA0012FC}"/>
              </a:ext>
            </a:extLst>
          </p:cNvPr>
          <p:cNvSpPr txBox="1"/>
          <p:nvPr/>
        </p:nvSpPr>
        <p:spPr>
          <a:xfrm>
            <a:off x="2020915" y="-1621"/>
            <a:ext cx="92214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в образовательные организации высшего образования в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CDF6E4B1-2B8E-468C-8BEF-2F44DAB494B4}"/>
              </a:ext>
            </a:extLst>
          </p:cNvPr>
          <p:cNvSpPr txBox="1">
            <a:spLocks/>
          </p:cNvSpPr>
          <p:nvPr/>
        </p:nvSpPr>
        <p:spPr>
          <a:xfrm>
            <a:off x="7398877" y="1397478"/>
            <a:ext cx="4560460" cy="1691696"/>
          </a:xfrm>
          <a:prstGeom prst="rect">
            <a:avLst/>
          </a:prstGeom>
        </p:spPr>
        <p:txBody>
          <a:bodyPr vert="horz" lIns="35997" tIns="35997" rIns="35997" bIns="35997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7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92486" y="2675895"/>
            <a:ext cx="1773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itchFamily="34" charset="0"/>
              </a:rPr>
              <a:t>КПЦ</a:t>
            </a:r>
            <a:r>
              <a:rPr lang="ru-RU" dirty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itchFamily="34" charset="0"/>
              </a:rPr>
              <a:t>2022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98995" y="2705193"/>
            <a:ext cx="1814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itchFamily="34" charset="0"/>
              </a:rPr>
              <a:t>КПЦ</a:t>
            </a:r>
            <a:r>
              <a:rPr lang="ru-RU" sz="2800" dirty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itchFamily="34" charset="0"/>
              </a:rPr>
              <a:t>2021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723" y="3756973"/>
            <a:ext cx="3528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 Black" panose="020B0A04020102020204" pitchFamily="34" charset="0"/>
              </a:rPr>
              <a:t>Бакалавриат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– 5 449 мест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3755" y="4626627"/>
            <a:ext cx="3523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Arial Black" panose="020B0A04020102020204" pitchFamily="34" charset="0"/>
              </a:rPr>
              <a:t>Специалитет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– 1218 мест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6723" y="5731022"/>
            <a:ext cx="371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Магистратура – 1 </a:t>
            </a:r>
            <a:r>
              <a:rPr lang="ru-RU" dirty="0" smtClean="0">
                <a:latin typeface="Arial Black" panose="020B0A04020102020204" pitchFamily="34" charset="0"/>
              </a:rPr>
              <a:t>312 мест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6723" y="4626627"/>
            <a:ext cx="3576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Специалитет</a:t>
            </a:r>
            <a:r>
              <a:rPr lang="ru-RU" dirty="0" smtClean="0"/>
              <a:t> </a:t>
            </a:r>
            <a:r>
              <a:rPr lang="ru-RU" dirty="0">
                <a:latin typeface="Arial Black" panose="020B0A04020102020204" pitchFamily="34" charset="0"/>
              </a:rPr>
              <a:t>– </a:t>
            </a:r>
            <a:r>
              <a:rPr lang="ru-RU" dirty="0" smtClean="0">
                <a:latin typeface="Arial Black" panose="020B0A04020102020204" pitchFamily="34" charset="0"/>
              </a:rPr>
              <a:t>1 237 мест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3755" y="3756973"/>
            <a:ext cx="3427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Arial Black" panose="020B0A04020102020204" pitchFamily="34" charset="0"/>
              </a:rPr>
              <a:t>Бакалавриат</a:t>
            </a:r>
            <a:r>
              <a:rPr lang="ru-RU" dirty="0" smtClean="0"/>
              <a:t> </a:t>
            </a:r>
            <a:r>
              <a:rPr lang="ru-RU" dirty="0" smtClean="0">
                <a:latin typeface="Arial Black" panose="020B0A04020102020204" pitchFamily="34" charset="0"/>
              </a:rPr>
              <a:t>– 5548 мест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3755" y="5731022"/>
            <a:ext cx="3640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Магистратура – </a:t>
            </a:r>
            <a:r>
              <a:rPr lang="ru-RU" dirty="0" smtClean="0">
                <a:latin typeface="Arial Black" panose="020B0A04020102020204" pitchFamily="34" charset="0"/>
              </a:rPr>
              <a:t> 1430 мест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221" y="3603990"/>
            <a:ext cx="576504" cy="57140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1586" y="3655938"/>
            <a:ext cx="576504" cy="57140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714" y="4527167"/>
            <a:ext cx="576504" cy="57140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1586" y="4527167"/>
            <a:ext cx="576504" cy="57140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1586" y="5629986"/>
            <a:ext cx="576504" cy="57140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714" y="5629986"/>
            <a:ext cx="576504" cy="571402"/>
          </a:xfrm>
          <a:prstGeom prst="rect">
            <a:avLst/>
          </a:prstGeom>
        </p:spPr>
      </p:pic>
      <p:sp>
        <p:nvSpPr>
          <p:cNvPr id="33" name="Стрелка вниз 32"/>
          <p:cNvSpPr/>
          <p:nvPr/>
        </p:nvSpPr>
        <p:spPr>
          <a:xfrm rot="16200000">
            <a:off x="5345579" y="2980701"/>
            <a:ext cx="233025" cy="1923330"/>
          </a:xfrm>
          <a:prstGeom prst="downArrow">
            <a:avLst>
              <a:gd name="adj1" fmla="val 27142"/>
              <a:gd name="adj2" fmla="val 27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5353063" y="4961506"/>
            <a:ext cx="233025" cy="1908361"/>
          </a:xfrm>
          <a:prstGeom prst="downArrow">
            <a:avLst>
              <a:gd name="adj1" fmla="val 27142"/>
              <a:gd name="adj2" fmla="val 27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6200000">
            <a:off x="5345579" y="3849627"/>
            <a:ext cx="233025" cy="1923330"/>
          </a:xfrm>
          <a:prstGeom prst="downArrow">
            <a:avLst>
              <a:gd name="adj1" fmla="val 27142"/>
              <a:gd name="adj2" fmla="val 27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3887" y="0"/>
            <a:ext cx="10753195" cy="833846"/>
          </a:xfrm>
          <a:prstGeom prst="rect">
            <a:avLst/>
          </a:prstGeom>
        </p:spPr>
        <p:txBody>
          <a:bodyPr vert="horz" lIns="35997" tIns="35997" rIns="35997" bIns="35997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7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в образовательные организации высшего образования в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450" y="2011680"/>
            <a:ext cx="114910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Приказом Минобрнауки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России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от 21 августа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2020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года № 1076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«Об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утверждении Порядка приема на обучение по образовательным программам высшего образования – программам бакалавриата, программам специалитета, программам магистратуры»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утвержден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Порядок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приема на обучение начиная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2021/2022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учебного года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0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2B5A18-A697-4BEB-A0EF-17C83440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в образовательные организации высшего образования в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6710" y="972064"/>
            <a:ext cx="9901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изменения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практике работы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приемных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вузов в связи с введением нового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533" y="250375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в образовательную организацию необходимо предоставлять оригинал документа об образовании вместе с согласием о зачислении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533" y="3678339"/>
            <a:ext cx="5944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вузы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обеспечить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любимым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способом (очно, по почте, дистанционно, посредством ЕПГУ (при использовании в организации)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47533" y="2521155"/>
            <a:ext cx="5705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на основном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зачисления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только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волна зачисления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7533" y="36783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списки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обезличены 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обновляться не менее 5 раз в день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19670" y="4899162"/>
            <a:ext cx="82557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более подробной информации о поступлении в конкретный вуз необходимо обращаться непосредственно в приемную комиссию данного вуза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10527</TotalTime>
  <Words>239</Words>
  <Application>Microsoft Office PowerPoint</Application>
  <PresentationFormat>Широкоэкранный</PresentationFormat>
  <Paragraphs>37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Verdana</vt:lpstr>
      <vt:lpstr>Wingdings 2</vt:lpstr>
      <vt:lpstr>HDOfficeLightV0</vt:lpstr>
      <vt:lpstr>Презентация PowerPoint</vt:lpstr>
      <vt:lpstr>Об особенностях приема в образовательные организации высшего образования в 2022 году</vt:lpstr>
      <vt:lpstr>Общее количество бюджетных мест выделяемых вузам по программам бакалавриата очной форме обучения  </vt:lpstr>
      <vt:lpstr> </vt:lpstr>
      <vt:lpstr>Об особенностях приема в образовательные организации высшего образования в 2022 году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203-3</dc:creator>
  <cp:lastModifiedBy>Панасенко Наталья Михайловна</cp:lastModifiedBy>
  <cp:revision>739</cp:revision>
  <cp:lastPrinted>2020-09-30T09:25:45Z</cp:lastPrinted>
  <dcterms:created xsi:type="dcterms:W3CDTF">2018-05-04T13:40:44Z</dcterms:created>
  <dcterms:modified xsi:type="dcterms:W3CDTF">2021-11-16T13:53:13Z</dcterms:modified>
</cp:coreProperties>
</file>