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8"/>
  </p:notesMasterIdLst>
  <p:handoutMasterIdLst>
    <p:handoutMasterId r:id="rId9"/>
  </p:handoutMasterIdLst>
  <p:sldIdLst>
    <p:sldId id="390" r:id="rId2"/>
    <p:sldId id="457" r:id="rId3"/>
    <p:sldId id="458" r:id="rId4"/>
    <p:sldId id="460" r:id="rId5"/>
    <p:sldId id="461" r:id="rId6"/>
    <p:sldId id="459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3D14"/>
    <a:srgbClr val="044A8B"/>
    <a:srgbClr val="2E5292"/>
    <a:srgbClr val="004382"/>
    <a:srgbClr val="002060"/>
    <a:srgbClr val="7E0000"/>
    <a:srgbClr val="000000"/>
    <a:srgbClr val="7F7F7F"/>
    <a:srgbClr val="EFF1F0"/>
    <a:srgbClr val="006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71491-9732-43CB-ADE0-31FA34C68F5D}" v="919" dt="2021-11-11T20:57:25.005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6404" autoAdjust="0"/>
  </p:normalViewPr>
  <p:slideViewPr>
    <p:cSldViewPr showGuides="1">
      <p:cViewPr varScale="1">
        <p:scale>
          <a:sx n="112" d="100"/>
          <a:sy n="112" d="100"/>
        </p:scale>
        <p:origin x="948" y="108"/>
      </p:cViewPr>
      <p:guideLst>
        <p:guide orient="horz" pos="2886"/>
        <p:guide pos="384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EE1E7F-FB17-437C-B9BC-7E799203912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537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C9032-D57F-4DBB-A072-B84DC21D76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26005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C9032-D57F-4DBB-A072-B84DC21D761D}" type="slidenum">
              <a:rPr lang="en-US" altLang="ru-RU" smtClean="0"/>
              <a:pPr>
                <a:defRPr/>
              </a:pPr>
              <a:t>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70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C9032-D57F-4DBB-A072-B84DC21D761D}" type="slidenum">
              <a:rPr lang="en-US" altLang="ru-RU" smtClean="0"/>
              <a:pPr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1867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C9032-D57F-4DBB-A072-B84DC21D761D}" type="slidenum">
              <a:rPr lang="en-US" altLang="ru-RU" smtClean="0"/>
              <a:pPr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18674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C9032-D57F-4DBB-A072-B84DC21D761D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1867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usinessblog.winweb.com/wp-content/uploads/2010/06/BK.jpg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hyperlink" Target="http://logos-plus.narod.ru/docs1.jpg" TargetMode="Externa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70 из 790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7" descr="http://www.mamazone.pl/media/62521/d%C5%82ugi.jpg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36"/>
          <a:stretch>
            <a:fillRect/>
          </a:stretch>
        </p:blipFill>
        <p:spPr bwMode="auto">
          <a:xfrm>
            <a:off x="5715000" y="785813"/>
            <a:ext cx="4000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Картинка 42 из 102153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3143250"/>
            <a:ext cx="304800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9620250" y="142875"/>
            <a:ext cx="2286000" cy="685800"/>
            <a:chOff x="2712" y="3678"/>
            <a:chExt cx="683" cy="26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gray">
            <a:xfrm>
              <a:off x="2712" y="3789"/>
              <a:ext cx="683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  <a:cs typeface="+mn-cs"/>
                </a:rPr>
                <a:t>Аттестация</a:t>
              </a:r>
              <a:endParaRPr lang="en-US" sz="2000" b="1" dirty="0">
                <a:solidFill>
                  <a:schemeClr val="tx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10" name="Rectangle 20"/>
          <p:cNvSpPr>
            <a:spLocks noChangeArrowheads="1"/>
          </p:cNvSpPr>
          <p:nvPr userDrawn="1"/>
        </p:nvSpPr>
        <p:spPr bwMode="gray">
          <a:xfrm>
            <a:off x="285750" y="3714750"/>
            <a:ext cx="523875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39E9-D9A3-4B6A-83C4-514EA390FD1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04023781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AFE9-6F4E-403B-9FEB-5B9A7055D66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62847071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DD32-3449-4AFB-83D8-73F8D9DCE56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3704594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 userDrawn="1"/>
        </p:nvSpPr>
        <p:spPr bwMode="black">
          <a:xfrm>
            <a:off x="285750" y="142875"/>
            <a:ext cx="115252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602A43"/>
                </a:solidFill>
              </a:rPr>
              <a:t>Министерство образования Московской области</a:t>
            </a:r>
          </a:p>
          <a:p>
            <a:pPr algn="ctr" eaLnBrk="1" hangingPunct="1">
              <a:defRPr/>
            </a:pPr>
            <a:r>
              <a:rPr lang="ru-RU" altLang="ru-RU" sz="2400" b="1" i="1">
                <a:solidFill>
                  <a:srgbClr val="8F4064"/>
                </a:solidFill>
              </a:rPr>
              <a:t>ГОУ Педагогическая академия</a:t>
            </a:r>
            <a:endParaRPr lang="en-US" altLang="ru-RU" sz="2400" b="1" i="1">
              <a:solidFill>
                <a:srgbClr val="8F406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3C09-4DFF-48F9-A3CA-EB851083233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50175326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B715-A4A0-4FBC-A872-5F1589C58EB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5886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1818-49A4-419E-9585-18AC86F1C48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61514187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6C8F-98A0-4D7D-BF4A-A7681BF761D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26854935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DA29-8C97-46DE-A307-00B4BB963CA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2713233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EB15-3549-4114-9293-8282F5A1AE7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93689124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C77F-3F39-43A3-8EF0-DD93A01E31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428640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859B-B0BF-4BB7-A2EA-9A8D46AF8E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25088719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FB42-A7EF-43F2-8BDA-7802E01DE60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47566891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961D32-6623-4303-BE35-A243175D54B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49" r:id="rId12"/>
  </p:sldLayoutIdLst>
  <p:transition spd="med">
    <p:pull dir="r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s.fipi.ru/home/1" TargetMode="External"/><Relationship Id="rId2" Type="http://schemas.openxmlformats.org/officeDocument/2006/relationships/hyperlink" Target="https://fipi.ru/ege/demoversii-specifikacii-kodifikatory#!/tab/151883967-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" y="1996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9786" y="149226"/>
            <a:ext cx="12192000" cy="115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+</a:t>
            </a:r>
          </a:p>
        </p:txBody>
      </p:sp>
      <p:pic>
        <p:nvPicPr>
          <p:cNvPr id="6148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326216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12888" y="1268413"/>
            <a:ext cx="9155112" cy="36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0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9787" y="1129704"/>
            <a:ext cx="7761970" cy="574825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1299992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43472" y="1678172"/>
            <a:ext cx="986509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  ПОДГОТОВКЕ  К  ЭКЗАМЕНУ </a:t>
            </a:r>
            <a:endParaRPr lang="en-US" sz="32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 РУССКОМУ  ЯЗЫКУ</a:t>
            </a:r>
            <a:endParaRPr lang="en-US" sz="32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ГОДУ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F086926-C7E0-41C1-8ADA-89019AD4C023}"/>
              </a:ext>
            </a:extLst>
          </p:cNvPr>
          <p:cNvSpPr/>
          <p:nvPr/>
        </p:nvSpPr>
        <p:spPr>
          <a:xfrm>
            <a:off x="7667625" y="6391275"/>
            <a:ext cx="4524375" cy="486686"/>
          </a:xfrm>
          <a:prstGeom prst="rect">
            <a:avLst/>
          </a:prstGeom>
          <a:solidFill>
            <a:srgbClr val="044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3088652-36B8-4849-9230-5FE017442385}"/>
              </a:ext>
            </a:extLst>
          </p:cNvPr>
          <p:cNvSpPr/>
          <p:nvPr/>
        </p:nvSpPr>
        <p:spPr>
          <a:xfrm>
            <a:off x="-41709" y="-19961"/>
            <a:ext cx="12233260" cy="338372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2E52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3500" y="4365104"/>
            <a:ext cx="51583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Николаевская Елена Львовна,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доцент кафедры филологического образования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ГБОУ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ДПО «Институт развития образования»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Краснодарского края</a:t>
            </a:r>
            <a:endParaRPr lang="ru-RU" sz="2400" b="1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464" y="188640"/>
            <a:ext cx="10225136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</a:t>
            </a:r>
            <a:r>
              <a:rPr lang="ru-RU" b="1" dirty="0" smtClean="0"/>
              <a:t>ИЗМЕНЕНИЯ  В  ДЕМОВЕРСИИ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/>
              <a:t>Официальные изменения ФИПИ</a:t>
            </a:r>
            <a:endParaRPr lang="ru-RU" dirty="0"/>
          </a:p>
          <a:p>
            <a:r>
              <a:rPr lang="ru-RU" sz="4000" b="1" dirty="0">
                <a:solidFill>
                  <a:srgbClr val="C23D14"/>
                </a:solidFill>
              </a:rPr>
              <a:t>Все основные характеристики экзаменационной работы сохранены</a:t>
            </a:r>
            <a:r>
              <a:rPr lang="ru-RU" sz="4000" dirty="0">
                <a:solidFill>
                  <a:srgbClr val="C23D14"/>
                </a:solidFill>
              </a:rPr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/>
              <a:t>Из части 1 экзаменационной работы исключено составное задание (1–3),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  </a:r>
          </a:p>
          <a:p>
            <a:pPr marL="0" lvl="0" indent="0">
              <a:buNone/>
            </a:pPr>
            <a:endParaRPr lang="ru-RU" dirty="0"/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10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45160"/>
      </p:ext>
    </p:extLst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664" y="188640"/>
            <a:ext cx="10225136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О подготовке к ЕГЭ 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/>
              <a:t>Изменены формулировка, оценивание и спектр предъявляемого языкового материала </a:t>
            </a:r>
            <a:r>
              <a:rPr lang="ru-RU" u="sng" dirty="0">
                <a:solidFill>
                  <a:srgbClr val="2E5292"/>
                </a:solidFill>
              </a:rPr>
              <a:t>задания 16</a:t>
            </a:r>
            <a:r>
              <a:rPr lang="ru-RU" dirty="0">
                <a:solidFill>
                  <a:srgbClr val="2E5292"/>
                </a:solidFill>
              </a:rPr>
              <a:t>. </a:t>
            </a:r>
            <a:r>
              <a:rPr lang="ru-RU" dirty="0"/>
              <a:t>Оценивается 1 баллом.</a:t>
            </a:r>
          </a:p>
          <a:p>
            <a:pPr lvl="0"/>
            <a:r>
              <a:rPr lang="ru-RU" dirty="0"/>
              <a:t>Расширен языковой материал, предъявляемый для пунктуационного анализа в </a:t>
            </a:r>
            <a:r>
              <a:rPr lang="ru-RU" u="sng" dirty="0">
                <a:solidFill>
                  <a:srgbClr val="2E5292"/>
                </a:solidFill>
              </a:rPr>
              <a:t>задании 19</a:t>
            </a:r>
            <a:r>
              <a:rPr lang="ru-RU" dirty="0" smtClean="0">
                <a:solidFill>
                  <a:srgbClr val="2E5292"/>
                </a:solidFill>
              </a:rPr>
              <a:t>.</a:t>
            </a:r>
            <a:endParaRPr lang="ru-RU" dirty="0">
              <a:solidFill>
                <a:srgbClr val="2E529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rgbClr val="C23D14"/>
                </a:solidFill>
              </a:rPr>
              <a:t>Уточнены</a:t>
            </a:r>
            <a:r>
              <a:rPr lang="ru-RU" dirty="0"/>
              <a:t> </a:t>
            </a:r>
            <a:r>
              <a:rPr lang="ru-RU" u="sng" dirty="0"/>
              <a:t>нормы оценивания сочинения</a:t>
            </a:r>
            <a:r>
              <a:rPr lang="ru-RU" dirty="0"/>
              <a:t> объёмом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от 70 до 150 слов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endParaRPr lang="ru-RU" dirty="0"/>
          </a:p>
          <a:p>
            <a:r>
              <a:rPr lang="ru-RU" dirty="0">
                <a:solidFill>
                  <a:srgbClr val="C23D14"/>
                </a:solidFill>
              </a:rPr>
              <a:t>Изменён</a:t>
            </a:r>
            <a:r>
              <a:rPr lang="ru-RU" dirty="0"/>
              <a:t> </a:t>
            </a:r>
            <a:r>
              <a:rPr lang="ru-RU" u="sng" dirty="0"/>
              <a:t>первичный балл </a:t>
            </a:r>
            <a:r>
              <a:rPr lang="ru-RU" dirty="0"/>
              <a:t>за выполнение работы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59 </a:t>
            </a:r>
            <a:r>
              <a:rPr lang="ru-RU" dirty="0" smtClean="0"/>
              <a:t>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58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10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155912"/>
      </p:ext>
    </p:extLst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6" y="188640"/>
            <a:ext cx="10297144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О подготовке к ЕГЭ 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u="sng" dirty="0" smtClean="0"/>
              <a:t>Часть 1 </a:t>
            </a:r>
            <a:r>
              <a:rPr lang="ru-RU" dirty="0" smtClean="0"/>
              <a:t>– 26 тестовых заданий.</a:t>
            </a:r>
          </a:p>
          <a:p>
            <a:pPr lvl="0"/>
            <a:r>
              <a:rPr lang="ru-RU" dirty="0" smtClean="0"/>
              <a:t>Два пути подготовки: полный вариант и отработка отдельных заданий.</a:t>
            </a:r>
          </a:p>
          <a:p>
            <a:pPr marL="0" lvl="0" indent="0">
              <a:buNone/>
            </a:pPr>
            <a:r>
              <a:rPr lang="ru-RU" dirty="0" smtClean="0"/>
              <a:t>             </a:t>
            </a:r>
            <a:r>
              <a:rPr lang="ru-RU" u="sng" dirty="0" smtClean="0"/>
              <a:t>Трудности</a:t>
            </a:r>
          </a:p>
          <a:p>
            <a:pPr lvl="0"/>
            <a:r>
              <a:rPr lang="ru-RU" dirty="0" smtClean="0"/>
              <a:t>Задание 1 (новое).</a:t>
            </a:r>
          </a:p>
          <a:p>
            <a:pPr lvl="0"/>
            <a:r>
              <a:rPr lang="ru-RU" dirty="0" smtClean="0"/>
              <a:t>Задание 21  ( -, :).</a:t>
            </a:r>
          </a:p>
          <a:p>
            <a:pPr lvl="0"/>
            <a:r>
              <a:rPr lang="ru-RU" dirty="0" smtClean="0"/>
              <a:t>Задания 12,20,23.</a:t>
            </a: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>
              <a:solidFill>
                <a:srgbClr val="2E529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u="sng" dirty="0"/>
              <a:t>Часть 2</a:t>
            </a:r>
            <a:r>
              <a:rPr lang="ru-RU" dirty="0"/>
              <a:t> – </a:t>
            </a:r>
            <a:r>
              <a:rPr lang="ru-RU" dirty="0" smtClean="0"/>
              <a:t>сочинение-</a:t>
            </a:r>
            <a:r>
              <a:rPr lang="ru-RU" u="sng" dirty="0" smtClean="0"/>
              <a:t>рассуждение (25 баллов).</a:t>
            </a:r>
            <a:r>
              <a:rPr lang="ru-RU" dirty="0" smtClean="0"/>
              <a:t>  </a:t>
            </a:r>
          </a:p>
          <a:p>
            <a:pPr marL="0" lvl="0" indent="0">
              <a:buNone/>
            </a:pPr>
            <a:r>
              <a:rPr lang="ru-RU" dirty="0" smtClean="0"/>
              <a:t>               План</a:t>
            </a:r>
          </a:p>
          <a:p>
            <a:r>
              <a:rPr lang="ru-RU" dirty="0"/>
              <a:t>Формулировка проблемы.</a:t>
            </a:r>
          </a:p>
          <a:p>
            <a:r>
              <a:rPr lang="ru-RU" u="sng" dirty="0" smtClean="0"/>
              <a:t>Комментарий (6 баллов)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Позиция автора.</a:t>
            </a:r>
          </a:p>
          <a:p>
            <a:r>
              <a:rPr lang="ru-RU" dirty="0"/>
              <a:t>Личное мнение.</a:t>
            </a:r>
          </a:p>
          <a:p>
            <a:r>
              <a:rPr lang="ru-RU" dirty="0"/>
              <a:t>Вывод.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endParaRPr lang="ru-RU" dirty="0">
              <a:solidFill>
                <a:srgbClr val="2E529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10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285556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472" y="188640"/>
            <a:ext cx="10118328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             ПАМЯТКА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Внимательно </a:t>
            </a:r>
            <a:r>
              <a:rPr lang="ru-RU" b="1" u="sng" dirty="0" smtClean="0"/>
              <a:t>читать</a:t>
            </a:r>
            <a:r>
              <a:rPr lang="ru-RU" dirty="0" smtClean="0"/>
              <a:t> задания.</a:t>
            </a:r>
          </a:p>
          <a:p>
            <a:r>
              <a:rPr lang="ru-RU" dirty="0" smtClean="0"/>
              <a:t>Правильно распределить </a:t>
            </a:r>
            <a:r>
              <a:rPr lang="ru-RU" b="1" u="sng" dirty="0" smtClean="0"/>
              <a:t>время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ТЕСТЫ</a:t>
            </a:r>
          </a:p>
          <a:p>
            <a:r>
              <a:rPr lang="ru-RU" b="1" u="sng" dirty="0" smtClean="0"/>
              <a:t>Не задерживаться </a:t>
            </a:r>
            <a:r>
              <a:rPr lang="ru-RU" dirty="0" smtClean="0"/>
              <a:t>на трудностях.</a:t>
            </a:r>
          </a:p>
          <a:p>
            <a:r>
              <a:rPr lang="ru-RU" dirty="0" smtClean="0"/>
              <a:t>Заполнить бланк </a:t>
            </a:r>
            <a:r>
              <a:rPr lang="ru-RU" b="1" u="sng" dirty="0" smtClean="0"/>
              <a:t>по образцу</a:t>
            </a:r>
            <a:r>
              <a:rPr lang="ru-RU" dirty="0" smtClean="0"/>
              <a:t>.</a:t>
            </a:r>
          </a:p>
          <a:p>
            <a:r>
              <a:rPr lang="ru-RU" dirty="0"/>
              <a:t>Пользоваться </a:t>
            </a:r>
            <a:r>
              <a:rPr lang="ru-RU" b="1" u="sng" dirty="0"/>
              <a:t>полем замены</a:t>
            </a:r>
            <a:r>
              <a:rPr lang="ru-RU" u="sng" dirty="0" smtClean="0"/>
              <a:t>.</a:t>
            </a:r>
            <a:endParaRPr lang="ru-RU" dirty="0" smtClean="0"/>
          </a:p>
          <a:p>
            <a:r>
              <a:rPr lang="ru-RU" dirty="0" smtClean="0"/>
              <a:t>Не оставлять </a:t>
            </a:r>
            <a:r>
              <a:rPr lang="ru-RU" b="1" u="sng" dirty="0" smtClean="0"/>
              <a:t>пустых</a:t>
            </a:r>
            <a:r>
              <a:rPr lang="ru-RU" dirty="0" smtClean="0"/>
              <a:t> клеточек.</a:t>
            </a:r>
          </a:p>
          <a:p>
            <a:pPr marL="0" lvl="0" indent="0">
              <a:buNone/>
            </a:pPr>
            <a:endParaRPr lang="ru-RU" dirty="0" smtClean="0">
              <a:solidFill>
                <a:srgbClr val="2E5292"/>
              </a:solidFill>
            </a:endParaRPr>
          </a:p>
          <a:p>
            <a:pPr lvl="0"/>
            <a:endParaRPr lang="ru-RU" dirty="0">
              <a:solidFill>
                <a:srgbClr val="2E529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СОЧИНЕНИЕ</a:t>
            </a:r>
          </a:p>
          <a:p>
            <a:r>
              <a:rPr lang="ru-RU" i="1" dirty="0" smtClean="0"/>
              <a:t>Писать обязательно!</a:t>
            </a:r>
          </a:p>
          <a:p>
            <a:endParaRPr lang="ru-RU" sz="3600" i="1" dirty="0" smtClean="0"/>
          </a:p>
          <a:p>
            <a:r>
              <a:rPr lang="ru-RU" sz="3600" i="1" dirty="0" smtClean="0"/>
              <a:t>Черновик – </a:t>
            </a:r>
            <a:r>
              <a:rPr lang="ru-RU" sz="3600" i="1" u="sng" dirty="0" smtClean="0"/>
              <a:t>объём</a:t>
            </a:r>
            <a:r>
              <a:rPr lang="ru-RU" sz="3600" i="1" dirty="0" smtClean="0"/>
              <a:t> </a:t>
            </a:r>
            <a:r>
              <a:rPr lang="ru-RU" sz="3600" i="1" dirty="0"/>
              <a:t>– </a:t>
            </a:r>
            <a:r>
              <a:rPr lang="ru-RU" sz="3600" i="1" dirty="0" smtClean="0"/>
              <a:t> </a:t>
            </a:r>
          </a:p>
          <a:p>
            <a:pPr marL="0" indent="0">
              <a:buNone/>
            </a:pPr>
            <a:r>
              <a:rPr lang="ru-RU" sz="3600" i="1" dirty="0"/>
              <a:t> </a:t>
            </a:r>
            <a:r>
              <a:rPr lang="ru-RU" sz="3600" i="1" dirty="0" smtClean="0"/>
              <a:t>  редактирование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i="1" dirty="0" smtClean="0"/>
              <a:t>Не сдавать работу  раньше отведённого времени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10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641079"/>
      </p:ext>
    </p:extLst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188640"/>
            <a:ext cx="10297144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Материалы для подготовки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Авторы пособий по русскому языку: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i="1" dirty="0" err="1" smtClean="0">
                <a:solidFill>
                  <a:srgbClr val="002060"/>
                </a:solidFill>
              </a:rPr>
              <a:t>Цыбулько</a:t>
            </a:r>
            <a:r>
              <a:rPr lang="ru-RU" b="1" i="1" dirty="0" smtClean="0">
                <a:solidFill>
                  <a:srgbClr val="002060"/>
                </a:solidFill>
              </a:rPr>
              <a:t> И.П.</a:t>
            </a: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Гостева</a:t>
            </a:r>
            <a:r>
              <a:rPr lang="ru-RU" b="1" i="1" dirty="0" smtClean="0">
                <a:solidFill>
                  <a:srgbClr val="002060"/>
                </a:solidFill>
              </a:rPr>
              <a:t> Ю.Н, Васильевых И.П.</a:t>
            </a: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Егораева</a:t>
            </a:r>
            <a:r>
              <a:rPr lang="ru-RU" b="1" i="1" dirty="0" smtClean="0">
                <a:solidFill>
                  <a:srgbClr val="002060"/>
                </a:solidFill>
              </a:rPr>
              <a:t> Г.Т.</a:t>
            </a: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Нарушевич</a:t>
            </a:r>
            <a:r>
              <a:rPr lang="ru-RU" b="1" i="1" dirty="0" smtClean="0">
                <a:solidFill>
                  <a:srgbClr val="002060"/>
                </a:solidFill>
              </a:rPr>
              <a:t> А.Г.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72064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/>
              <a:t>  Интернет-ресурсы: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Сайт ФИПИ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демов</a:t>
            </a:r>
            <a:r>
              <a:rPr lang="ru-RU" dirty="0" smtClean="0"/>
              <a:t>ерсия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://fipi.ru/ege/demoversii-specifikacii-kodifikatory#!/</a:t>
            </a:r>
            <a:r>
              <a:rPr lang="en-US" dirty="0" smtClean="0">
                <a:hlinkClick r:id="rId2"/>
              </a:rPr>
              <a:t>tab/151883967-1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открытый </a:t>
            </a:r>
            <a:r>
              <a:rPr lang="ru-RU" dirty="0"/>
              <a:t>банк заданий</a:t>
            </a:r>
            <a:endParaRPr lang="ru-RU" dirty="0" smtClean="0"/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os.fipi.ru/home/1</a:t>
            </a:r>
            <a:endParaRPr lang="ru-RU" u="sng" dirty="0" smtClean="0"/>
          </a:p>
          <a:p>
            <a:endParaRPr lang="ru-RU" u="sng" dirty="0"/>
          </a:p>
        </p:txBody>
      </p:sp>
      <p:pic>
        <p:nvPicPr>
          <p:cNvPr id="5" name="Picture 2" descr="http://iro23.ru/sites/all/themes/Plasma/imag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10"/>
            <a:ext cx="900112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353154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7412</TotalTime>
  <Words>301</Words>
  <Application>Microsoft Office PowerPoint</Application>
  <PresentationFormat>Широкоэкранный</PresentationFormat>
  <Paragraphs>67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               ИЗМЕНЕНИЯ  В  ДЕМОВЕРСИИ</vt:lpstr>
      <vt:lpstr>       О подготовке к ЕГЭ по русскому языку</vt:lpstr>
      <vt:lpstr>       О подготовке к ЕГЭ по русскому языку</vt:lpstr>
      <vt:lpstr>                                ПАМЯТКА</vt:lpstr>
      <vt:lpstr>         Материалы для подготовки к ЕГЭ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Неля</dc:creator>
  <cp:lastModifiedBy>USER</cp:lastModifiedBy>
  <cp:revision>620</cp:revision>
  <cp:lastPrinted>2021-10-29T06:14:25Z</cp:lastPrinted>
  <dcterms:created xsi:type="dcterms:W3CDTF">2011-12-14T07:36:55Z</dcterms:created>
  <dcterms:modified xsi:type="dcterms:W3CDTF">2021-11-16T08:31:14Z</dcterms:modified>
</cp:coreProperties>
</file>