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3" r:id="rId4"/>
    <p:sldId id="274" r:id="rId5"/>
    <p:sldId id="258" r:id="rId6"/>
    <p:sldId id="264" r:id="rId7"/>
    <p:sldId id="275" r:id="rId8"/>
    <p:sldId id="266" r:id="rId9"/>
    <p:sldId id="267" r:id="rId10"/>
    <p:sldId id="268" r:id="rId11"/>
    <p:sldId id="259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51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D083D-801F-4CBE-8B4F-ACBAA4B3EC7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429F3-2ECD-4C54-B374-2158CB6713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429F3-2ECD-4C54-B374-2158CB67130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8B08-B8E4-4C5B-A327-326FA7AF8536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BBA5D-B7E3-4BAB-89C6-12AA8DED1F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 результатах реализации Национальной образовательной инициативы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«Наша новая школа» за 2010-2011  учебный год»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( на основе доклада Краснодарского края)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Качество знаний и успеваемость учащихся старшей школы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24744"/>
            <a:ext cx="5832648" cy="332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55576" y="4725144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Качество знаний по высилось в 10б (</a:t>
            </a:r>
            <a:r>
              <a:rPr lang="ru-RU" sz="2400" b="1" dirty="0" smtClean="0">
                <a:solidFill>
                  <a:srgbClr val="FF0000"/>
                </a:solidFill>
              </a:rPr>
              <a:t>Кл рук Бородина А.А.), </a:t>
            </a:r>
            <a:r>
              <a:rPr lang="ru-RU" sz="2400" dirty="0" smtClean="0"/>
              <a:t>11а </a:t>
            </a:r>
            <a:r>
              <a:rPr lang="ru-RU" sz="2400" b="1" dirty="0" smtClean="0">
                <a:solidFill>
                  <a:srgbClr val="FF0000"/>
                </a:solidFill>
              </a:rPr>
              <a:t>(Кл рук Щербакова Т.Л.), </a:t>
            </a:r>
            <a:r>
              <a:rPr lang="ru-RU" sz="2400" dirty="0" smtClean="0"/>
              <a:t>11б </a:t>
            </a:r>
            <a:r>
              <a:rPr lang="ru-RU" sz="2400" b="1" dirty="0" smtClean="0">
                <a:solidFill>
                  <a:srgbClr val="FF0000"/>
                </a:solidFill>
              </a:rPr>
              <a:t>(Кл рук </a:t>
            </a:r>
            <a:r>
              <a:rPr lang="ru-RU" sz="2400" b="1" dirty="0" err="1" smtClean="0">
                <a:solidFill>
                  <a:srgbClr val="FF0000"/>
                </a:solidFill>
              </a:rPr>
              <a:t>Махсутова</a:t>
            </a:r>
            <a:r>
              <a:rPr lang="ru-RU" sz="2400" b="1" dirty="0" smtClean="0">
                <a:solidFill>
                  <a:srgbClr val="FF0000"/>
                </a:solidFill>
              </a:rPr>
              <a:t> Л.А.)</a:t>
            </a:r>
            <a:r>
              <a:rPr lang="ru-RU" sz="2400" b="1" dirty="0" smtClean="0">
                <a:solidFill>
                  <a:srgbClr val="FFC000"/>
                </a:solidFill>
              </a:rPr>
              <a:t>, </a:t>
            </a:r>
            <a:r>
              <a:rPr lang="ru-RU" sz="2400" dirty="0" smtClean="0"/>
              <a:t>стабильно высокое в </a:t>
            </a:r>
            <a:r>
              <a:rPr lang="ru-RU" sz="2400" b="1" dirty="0" smtClean="0">
                <a:solidFill>
                  <a:srgbClr val="FF0000"/>
                </a:solidFill>
              </a:rPr>
              <a:t>10а (Кл рук </a:t>
            </a:r>
            <a:r>
              <a:rPr lang="ru-RU" sz="2400" b="1" dirty="0" err="1" smtClean="0">
                <a:solidFill>
                  <a:srgbClr val="FF0000"/>
                </a:solidFill>
              </a:rPr>
              <a:t>Подъячая</a:t>
            </a:r>
            <a:r>
              <a:rPr lang="ru-RU" sz="2400" b="1" dirty="0" smtClean="0">
                <a:solidFill>
                  <a:srgbClr val="FF0000"/>
                </a:solidFill>
              </a:rPr>
              <a:t> О.В.).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В </a:t>
            </a:r>
            <a:r>
              <a:rPr lang="ru-RU" dirty="0"/>
              <a:t>рамках краевой целевой программы «Содействие </a:t>
            </a:r>
            <a:r>
              <a:rPr lang="ru-RU" dirty="0" smtClean="0"/>
              <a:t>субъектам физической </a:t>
            </a:r>
            <a:r>
              <a:rPr lang="ru-RU" dirty="0"/>
              <a:t>культуры и спорта и развитие массового спорта на Кубани» </a:t>
            </a:r>
            <a:r>
              <a:rPr lang="ru-RU" dirty="0" smtClean="0"/>
              <a:t>на 2009-2011 </a:t>
            </a:r>
            <a:r>
              <a:rPr lang="ru-RU" dirty="0"/>
              <a:t>годы» школам края выделены в 2010 году </a:t>
            </a:r>
            <a:r>
              <a:rPr lang="ru-RU" b="1" dirty="0">
                <a:solidFill>
                  <a:schemeClr val="tx2"/>
                </a:solidFill>
              </a:rPr>
              <a:t>157 357,</a:t>
            </a:r>
            <a:r>
              <a:rPr lang="ru-RU" dirty="0"/>
              <a:t>0 тыс. рублей, </a:t>
            </a:r>
            <a:r>
              <a:rPr lang="ru-RU" dirty="0" smtClean="0"/>
              <a:t>в том </a:t>
            </a:r>
            <a:r>
              <a:rPr lang="ru-RU" dirty="0"/>
              <a:t>числе для организации работы школьных спортивных клубов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chemeClr val="tx2"/>
                </a:solidFill>
              </a:rPr>
              <a:t>145 </a:t>
            </a:r>
            <a:r>
              <a:rPr lang="ru-RU" b="1" dirty="0">
                <a:solidFill>
                  <a:schemeClr val="tx2"/>
                </a:solidFill>
              </a:rPr>
              <a:t>637,0 </a:t>
            </a:r>
            <a:r>
              <a:rPr lang="ru-RU" dirty="0"/>
              <a:t>тысяч рублей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МБОУСОШ№28  </a:t>
            </a:r>
            <a:r>
              <a:rPr lang="ru-RU" dirty="0" smtClean="0"/>
              <a:t>-.</a:t>
            </a:r>
            <a:endParaRPr lang="ru-RU" dirty="0"/>
          </a:p>
          <a:p>
            <a:pPr algn="just"/>
            <a:r>
              <a:rPr lang="ru-RU" dirty="0"/>
              <a:t>Нормативы </a:t>
            </a:r>
            <a:r>
              <a:rPr lang="ru-RU" dirty="0" err="1"/>
              <a:t>подушевого</a:t>
            </a:r>
            <a:r>
              <a:rPr lang="ru-RU" dirty="0"/>
              <a:t> финансирования расходов на </a:t>
            </a:r>
            <a:r>
              <a:rPr lang="ru-RU" dirty="0" smtClean="0"/>
              <a:t>одного учащегося </a:t>
            </a:r>
            <a:r>
              <a:rPr lang="ru-RU" dirty="0"/>
              <a:t>в </a:t>
            </a:r>
            <a:r>
              <a:rPr lang="ru-RU" dirty="0" smtClean="0"/>
              <a:t>год составили</a:t>
            </a:r>
            <a:r>
              <a:rPr lang="ru-RU" dirty="0"/>
              <a:t>:</a:t>
            </a:r>
          </a:p>
          <a:p>
            <a:pPr lvl="2" algn="just">
              <a:buFont typeface="Wingdings" pitchFamily="2" charset="2"/>
              <a:buChar char="§"/>
            </a:pPr>
            <a:r>
              <a:rPr lang="ru-RU" dirty="0"/>
              <a:t>городских общеобразовательных учреждений - в размере </a:t>
            </a:r>
            <a:r>
              <a:rPr lang="ru-RU" dirty="0" smtClean="0"/>
              <a:t>16126,0  рубля</a:t>
            </a:r>
            <a:r>
              <a:rPr lang="ru-RU" dirty="0"/>
              <a:t>;</a:t>
            </a:r>
          </a:p>
          <a:p>
            <a:pPr lvl="2" algn="just">
              <a:buFont typeface="Wingdings" pitchFamily="2" charset="2"/>
              <a:buChar char="§"/>
            </a:pPr>
            <a:r>
              <a:rPr lang="ru-RU" dirty="0"/>
              <a:t>сельских общеобразовательных учреждений - в размере </a:t>
            </a:r>
            <a:r>
              <a:rPr lang="ru-RU" b="1" dirty="0" smtClean="0"/>
              <a:t>24334,</a:t>
            </a:r>
            <a:r>
              <a:rPr lang="ru-RU" dirty="0" smtClean="0"/>
              <a:t>0  рубля</a:t>
            </a:r>
          </a:p>
          <a:p>
            <a:pPr algn="ctr"/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Анализ </a:t>
            </a:r>
            <a:r>
              <a:rPr lang="ru-RU" b="1" dirty="0">
                <a:solidFill>
                  <a:schemeClr val="tx2"/>
                </a:solidFill>
              </a:rPr>
              <a:t>выполнения плана первоочередных действий по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реализации инициативы</a:t>
            </a:r>
          </a:p>
          <a:p>
            <a:pPr algn="just"/>
            <a:r>
              <a:rPr lang="ru-RU" dirty="0"/>
              <a:t>Реализация основных направлений национальной </a:t>
            </a:r>
            <a:r>
              <a:rPr lang="ru-RU" dirty="0" smtClean="0"/>
              <a:t>образовательной инициативы </a:t>
            </a:r>
            <a:r>
              <a:rPr lang="ru-RU" dirty="0"/>
              <a:t>«Наша новая школа» позволяет повысить качество </a:t>
            </a:r>
            <a:r>
              <a:rPr lang="ru-RU" dirty="0" smtClean="0"/>
              <a:t>обучения, создать </a:t>
            </a:r>
            <a:r>
              <a:rPr lang="ru-RU" dirty="0"/>
              <a:t>более благоприятные условия для </a:t>
            </a:r>
            <a:r>
              <a:rPr lang="ru-RU" dirty="0" smtClean="0"/>
              <a:t>совершенствования инфраструктуры </a:t>
            </a:r>
            <a:r>
              <a:rPr lang="ru-RU" dirty="0"/>
              <a:t>школы, кадрового потенциала, поддержки </a:t>
            </a:r>
            <a:r>
              <a:rPr lang="ru-RU" dirty="0" smtClean="0"/>
              <a:t>одаренных детей</a:t>
            </a:r>
            <a:r>
              <a:rPr lang="ru-RU" dirty="0"/>
              <a:t>, укрепления их здоровья и способствует развитию </a:t>
            </a:r>
            <a:r>
              <a:rPr lang="ru-RU" dirty="0" smtClean="0"/>
              <a:t>самостоятельности школ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 С </a:t>
            </a:r>
            <a:r>
              <a:rPr lang="ru-RU" dirty="0"/>
              <a:t>1 сентября 2010 года на новый федеральный </a:t>
            </a:r>
            <a:r>
              <a:rPr lang="ru-RU" dirty="0" smtClean="0"/>
              <a:t>государственный образовательный </a:t>
            </a:r>
            <a:r>
              <a:rPr lang="ru-RU" dirty="0"/>
              <a:t>стандарт перешли 1-е классы 72 школ </a:t>
            </a:r>
            <a:r>
              <a:rPr lang="ru-RU" dirty="0" smtClean="0"/>
              <a:t>края.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    МБОУСОШ№28 – с 01.09.2011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2000" dirty="0" smtClean="0"/>
              <a:t>К государственной итоговой аттестации были допущены 36 учащихся  11 классов и 52 ученика 9х классов, из них 23 человек участвовали в эксперименте по </a:t>
            </a:r>
            <a:r>
              <a:rPr lang="ru-RU" sz="2000" dirty="0" err="1" smtClean="0"/>
              <a:t>предпрофильной</a:t>
            </a:r>
            <a:r>
              <a:rPr lang="ru-RU" sz="2000" dirty="0" smtClean="0"/>
              <a:t> подготовке и сдавали экзамены в новой форме. Аттестаты получили 35 выпускников 11-х классов, и 52 выпускника 9-х классов. Ученица 11 «А» класса </a:t>
            </a:r>
            <a:r>
              <a:rPr lang="ru-RU" sz="2000" dirty="0" err="1" smtClean="0"/>
              <a:t>Тефикова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Эльмира</a:t>
            </a:r>
            <a:r>
              <a:rPr lang="ru-RU" sz="2000" dirty="0" smtClean="0"/>
              <a:t> дважды сдала экзамен по математике ниже минимального балла. Ей была выдана справка об обучении в образовательном учреждении.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	По итогам аттестации получили</a:t>
            </a:r>
            <a:r>
              <a:rPr lang="ru-RU" sz="2000" dirty="0"/>
              <a:t> </a:t>
            </a:r>
            <a:r>
              <a:rPr lang="ru-RU" sz="2000" dirty="0" smtClean="0"/>
              <a:t>а</a:t>
            </a:r>
            <a:r>
              <a:rPr lang="ru-RU" sz="2000" dirty="0" smtClean="0"/>
              <a:t>ттестаты  с отличием :</a:t>
            </a:r>
          </a:p>
          <a:p>
            <a:pPr lvl="2" algn="just">
              <a:lnSpc>
                <a:spcPct val="200000"/>
              </a:lnSpc>
            </a:pPr>
            <a:r>
              <a:rPr lang="ru-RU" sz="2000" dirty="0" smtClean="0"/>
              <a:t>1. </a:t>
            </a:r>
            <a:r>
              <a:rPr lang="ru-RU" sz="2000" dirty="0" err="1" smtClean="0"/>
              <a:t>Пишкина</a:t>
            </a:r>
            <a:r>
              <a:rPr lang="ru-RU" sz="2000" dirty="0" smtClean="0"/>
              <a:t> Анастасия Юрьевна ученица 9 «А» класса;</a:t>
            </a:r>
          </a:p>
          <a:p>
            <a:pPr lvl="2" algn="just">
              <a:lnSpc>
                <a:spcPct val="200000"/>
              </a:lnSpc>
            </a:pPr>
            <a:r>
              <a:rPr lang="ru-RU" sz="2000" dirty="0" smtClean="0"/>
              <a:t>2. Чистякова Анастасия Михайловна ученица 9 «А» класса;</a:t>
            </a:r>
          </a:p>
          <a:p>
            <a:pPr lvl="2" algn="just">
              <a:lnSpc>
                <a:spcPct val="200000"/>
              </a:lnSpc>
            </a:pPr>
            <a:r>
              <a:rPr lang="ru-RU" sz="2000" dirty="0" smtClean="0"/>
              <a:t>3. Бондаренко Виктор Александрович ученик 9 «Б» класса;</a:t>
            </a:r>
          </a:p>
          <a:p>
            <a:pPr lvl="2" algn="just">
              <a:lnSpc>
                <a:spcPct val="200000"/>
              </a:lnSpc>
            </a:pPr>
            <a:r>
              <a:rPr lang="ru-RU" sz="2000" dirty="0" smtClean="0"/>
              <a:t>4. </a:t>
            </a:r>
            <a:r>
              <a:rPr lang="ru-RU" sz="2000" dirty="0" err="1" smtClean="0"/>
              <a:t>Голиченко</a:t>
            </a:r>
            <a:r>
              <a:rPr lang="ru-RU" sz="2000" dirty="0" smtClean="0"/>
              <a:t> Анастасия Александровна ученица 9 «Б» класса;</a:t>
            </a:r>
          </a:p>
          <a:p>
            <a:pPr lvl="2" algn="just">
              <a:lnSpc>
                <a:spcPct val="200000"/>
              </a:lnSpc>
            </a:pPr>
            <a:r>
              <a:rPr lang="ru-RU" sz="2000" dirty="0" smtClean="0"/>
              <a:t>5. Ибрагимова </a:t>
            </a:r>
            <a:r>
              <a:rPr lang="ru-RU" sz="2000" dirty="0" err="1" smtClean="0"/>
              <a:t>Хатидже</a:t>
            </a:r>
            <a:r>
              <a:rPr lang="ru-RU" sz="2000" dirty="0" smtClean="0"/>
              <a:t> </a:t>
            </a:r>
            <a:r>
              <a:rPr lang="ru-RU" sz="2000" dirty="0" err="1" smtClean="0"/>
              <a:t>Юсуфовна</a:t>
            </a:r>
            <a:r>
              <a:rPr lang="ru-RU" sz="2000" dirty="0" smtClean="0"/>
              <a:t> ученица </a:t>
            </a:r>
            <a:endParaRPr lang="ru-RU" sz="20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332656"/>
            <a:ext cx="54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9-е классы  экзамены на ТЭК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3" y="1268646"/>
          <a:ext cx="8424934" cy="5174978"/>
        </p:xfrm>
        <a:graphic>
          <a:graphicData uri="http://schemas.openxmlformats.org/drawingml/2006/table">
            <a:tbl>
              <a:tblPr/>
              <a:tblGrid>
                <a:gridCol w="1584173"/>
                <a:gridCol w="822951"/>
                <a:gridCol w="1769337"/>
                <a:gridCol w="936104"/>
                <a:gridCol w="1008112"/>
                <a:gridCol w="1100695"/>
                <a:gridCol w="1203562"/>
              </a:tblGrid>
              <a:tr h="535682"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Русский язык (письменно)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9А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 err="1">
                          <a:solidFill>
                            <a:schemeClr val="tx1"/>
                          </a:solidFill>
                        </a:rPr>
                        <a:t>Кущяк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 О.Г.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682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Русский язык</a:t>
                      </a:r>
                    </a:p>
                    <a:p>
                      <a:pPr algn="ctr" rtl="0"/>
                      <a:r>
                        <a:rPr lang="ru-RU" sz="1400"/>
                        <a:t>(письменно)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9Б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 err="1">
                          <a:solidFill>
                            <a:schemeClr val="tx1"/>
                          </a:solidFill>
                        </a:rPr>
                        <a:t>Саглай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 И.В.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31,4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3,8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682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Алгебра</a:t>
                      </a:r>
                    </a:p>
                    <a:p>
                      <a:pPr algn="ctr" rtl="0"/>
                      <a:r>
                        <a:rPr lang="ru-RU" sz="1400"/>
                        <a:t>(письменно)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9А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 err="1">
                          <a:solidFill>
                            <a:schemeClr val="tx1"/>
                          </a:solidFill>
                        </a:rPr>
                        <a:t>Подъячая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 О.В.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18,4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682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Алгебра</a:t>
                      </a:r>
                    </a:p>
                    <a:p>
                      <a:pPr algn="ctr" rtl="0"/>
                      <a:r>
                        <a:rPr lang="ru-RU" sz="1400"/>
                        <a:t>(письменно)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9Б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 err="1">
                          <a:solidFill>
                            <a:schemeClr val="tx1"/>
                          </a:solidFill>
                        </a:rPr>
                        <a:t>Подъячая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 О.В.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682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Обществознание</a:t>
                      </a:r>
                    </a:p>
                    <a:p>
                      <a:pPr algn="ctr" rtl="0"/>
                      <a:r>
                        <a:rPr lang="ru-RU" sz="1400"/>
                        <a:t>ТЭК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9А</a:t>
                      </a:r>
                    </a:p>
                    <a:p>
                      <a:pPr algn="ctr" rtl="0"/>
                      <a:r>
                        <a:rPr lang="ru-RU" sz="1400"/>
                        <a:t>Б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Говоров О.В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80</a:t>
                      </a:r>
                    </a:p>
                    <a:p>
                      <a:pPr algn="ctr" rtl="0"/>
                      <a:r>
                        <a:rPr lang="ru-RU" sz="1400"/>
                        <a:t>92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3,9</a:t>
                      </a:r>
                    </a:p>
                    <a:p>
                      <a:pPr algn="ctr" rtl="0"/>
                      <a:r>
                        <a:rPr lang="ru-RU" sz="1400" dirty="0"/>
                        <a:t>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682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Английский язык ТЭК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 «Б»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Романенко Е.Ф.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5682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Английский язык ТЭК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 «А»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Приходько В.В.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5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73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География ТЭК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9А</a:t>
                      </a:r>
                    </a:p>
                    <a:p>
                      <a:pPr algn="ctr" rtl="0"/>
                      <a:r>
                        <a:rPr lang="ru-RU" sz="1400"/>
                        <a:t>Б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Гончаров К.Ф.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83</a:t>
                      </a:r>
                    </a:p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4</a:t>
                      </a:r>
                    </a:p>
                    <a:p>
                      <a:pPr algn="ctr" rtl="0"/>
                      <a:r>
                        <a:rPr lang="ru-RU" sz="1400" dirty="0"/>
                        <a:t>4,6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73"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Информатика ТЭК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9 А</a:t>
                      </a:r>
                    </a:p>
                    <a:p>
                      <a:pPr algn="ctr" rtl="0"/>
                      <a:r>
                        <a:rPr lang="ru-RU" sz="1400"/>
                        <a:t>Б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Кольцова О.П.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  <a:p>
                      <a:pPr algn="ctr" rtl="0"/>
                      <a:r>
                        <a:rPr lang="ru-RU" sz="1400"/>
                        <a:t>50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>100</a:t>
                      </a:r>
                    </a:p>
                    <a:p>
                      <a:pPr algn="ctr" rtl="0"/>
                      <a:r>
                        <a:rPr lang="ru-RU" sz="140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5</a:t>
                      </a:r>
                    </a:p>
                    <a:p>
                      <a:pPr algn="ctr" rtl="0"/>
                      <a:r>
                        <a:rPr lang="ru-RU" sz="1400" dirty="0"/>
                        <a:t>3,5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37"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Физика ТЭК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9 А</a:t>
                      </a:r>
                    </a:p>
                    <a:p>
                      <a:pPr algn="ctr" rtl="0"/>
                      <a:r>
                        <a:rPr lang="ru-RU" sz="1400" dirty="0"/>
                        <a:t>Б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 err="1"/>
                        <a:t>Косенко</a:t>
                      </a:r>
                      <a:r>
                        <a:rPr lang="ru-RU" sz="1400" dirty="0"/>
                        <a:t> А.В.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100</a:t>
                      </a:r>
                    </a:p>
                    <a:p>
                      <a:pPr algn="ctr" rtl="0"/>
                      <a:r>
                        <a:rPr lang="ru-RU" sz="1400" dirty="0"/>
                        <a:t>67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100</a:t>
                      </a:r>
                    </a:p>
                    <a:p>
                      <a:pPr algn="ctr" rtl="0"/>
                      <a:r>
                        <a:rPr lang="ru-RU" sz="1400" dirty="0"/>
                        <a:t>100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/>
                      </a:r>
                      <a:br>
                        <a:rPr lang="ru-RU" sz="1400" dirty="0"/>
                      </a:br>
                      <a:endParaRPr lang="ru-RU" sz="1400" dirty="0"/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dirty="0"/>
                        <a:t>4</a:t>
                      </a:r>
                    </a:p>
                    <a:p>
                      <a:pPr algn="ctr" rtl="0"/>
                      <a:r>
                        <a:rPr lang="ru-RU" sz="1400" dirty="0"/>
                        <a:t>4</a:t>
                      </a:r>
                    </a:p>
                  </a:txBody>
                  <a:tcPr marL="24174" marR="24174" marT="24174" marB="241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640961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Итоговая аттестация выпускников 11 –</a:t>
            </a:r>
            <a:r>
              <a:rPr lang="ru-RU" sz="2400" b="1" dirty="0" err="1" smtClean="0">
                <a:solidFill>
                  <a:srgbClr val="FF0000"/>
                </a:solidFill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</a:rPr>
              <a:t> классов в форме ЕГЭ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908720"/>
          <a:ext cx="7776865" cy="4248470"/>
        </p:xfrm>
        <a:graphic>
          <a:graphicData uri="http://schemas.openxmlformats.org/drawingml/2006/table">
            <a:tbl>
              <a:tblPr/>
              <a:tblGrid>
                <a:gridCol w="1740672"/>
                <a:gridCol w="814184"/>
                <a:gridCol w="1824898"/>
                <a:gridCol w="1151088"/>
                <a:gridCol w="1151088"/>
                <a:gridCol w="1094935"/>
              </a:tblGrid>
              <a:tr h="849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9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3638" marR="13638" marT="13638" marB="1363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90062"/>
            <a:ext cx="4896544" cy="30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4005064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Следует отметить, что по сравнению с 2009 – 2010 </a:t>
            </a:r>
            <a:r>
              <a:rPr lang="ru-RU" dirty="0" err="1" smtClean="0"/>
              <a:t>уч.годом</a:t>
            </a:r>
            <a:r>
              <a:rPr lang="ru-RU" dirty="0" smtClean="0"/>
              <a:t> показатель среднего балла по математике в 11-х классах повысился на 0,5 % , а средний тестовый балл по русскому языку повысился - на 9,5 %. Самый высокий балл по русскому языку </a:t>
            </a:r>
            <a:r>
              <a:rPr lang="ru-RU" dirty="0" smtClean="0">
                <a:solidFill>
                  <a:srgbClr val="FF0000"/>
                </a:solidFill>
              </a:rPr>
              <a:t>у </a:t>
            </a:r>
            <a:r>
              <a:rPr lang="ru-RU" dirty="0" err="1" smtClean="0">
                <a:solidFill>
                  <a:srgbClr val="FF0000"/>
                </a:solidFill>
              </a:rPr>
              <a:t>Грицак</a:t>
            </a:r>
            <a:r>
              <a:rPr lang="ru-RU" dirty="0" smtClean="0">
                <a:solidFill>
                  <a:srgbClr val="FF0000"/>
                </a:solidFill>
              </a:rPr>
              <a:t> Ольги (98)., </a:t>
            </a:r>
            <a:r>
              <a:rPr lang="ru-RU" dirty="0" err="1" smtClean="0">
                <a:solidFill>
                  <a:srgbClr val="FF0000"/>
                </a:solidFill>
              </a:rPr>
              <a:t>Велихаевой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Заремы</a:t>
            </a:r>
            <a:r>
              <a:rPr lang="ru-RU" dirty="0" smtClean="0">
                <a:solidFill>
                  <a:srgbClr val="FF0000"/>
                </a:solidFill>
              </a:rPr>
              <a:t> (90), </a:t>
            </a:r>
            <a:r>
              <a:rPr lang="ru-RU" dirty="0" err="1" smtClean="0">
                <a:solidFill>
                  <a:srgbClr val="FF0000"/>
                </a:solidFill>
              </a:rPr>
              <a:t>Акка</a:t>
            </a:r>
            <a:r>
              <a:rPr lang="ru-RU" dirty="0" smtClean="0">
                <a:solidFill>
                  <a:srgbClr val="FF0000"/>
                </a:solidFill>
              </a:rPr>
              <a:t> Лили (9</a:t>
            </a:r>
            <a:r>
              <a:rPr lang="ru-RU" dirty="0" smtClean="0"/>
              <a:t>0) - учитель </a:t>
            </a:r>
            <a:r>
              <a:rPr lang="ru-RU" b="1" dirty="0" smtClean="0">
                <a:solidFill>
                  <a:srgbClr val="FF0000"/>
                </a:solidFill>
              </a:rPr>
              <a:t>Борисова Е.И</a:t>
            </a:r>
            <a:r>
              <a:rPr lang="ru-RU" dirty="0" smtClean="0"/>
              <a:t>. Самый высокий балл по математике у </a:t>
            </a:r>
            <a:r>
              <a:rPr lang="ru-RU" dirty="0" err="1" smtClean="0"/>
              <a:t>Велихаевой</a:t>
            </a:r>
            <a:r>
              <a:rPr lang="ru-RU" dirty="0" smtClean="0"/>
              <a:t> </a:t>
            </a:r>
            <a:r>
              <a:rPr lang="ru-RU" dirty="0" err="1" smtClean="0"/>
              <a:t>Заремы</a:t>
            </a:r>
            <a:r>
              <a:rPr lang="ru-RU" dirty="0" smtClean="0"/>
              <a:t> (60) - учитель Щербакова Т.Л. По всем предметам по выбору учащиеся преодолели порог успешности. По химии, биологии, истории, обществознанию, английскому языку, литературе средний балл выше, чем районный. По биологии и истории показатель выше, чем </a:t>
            </a:r>
            <a:r>
              <a:rPr lang="ru-RU" dirty="0" err="1" smtClean="0"/>
              <a:t>среднекраевой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</a:t>
            </a:r>
            <a:r>
              <a:rPr lang="ru-RU" dirty="0"/>
              <a:t>реализацию национальной образовательной инициативы «</a:t>
            </a:r>
            <a:r>
              <a:rPr lang="ru-RU" dirty="0" smtClean="0"/>
              <a:t>Наша новая </a:t>
            </a:r>
            <a:r>
              <a:rPr lang="ru-RU" dirty="0"/>
              <a:t>школа» в Краснодарском крае в 2010 году из всех </a:t>
            </a:r>
            <a:r>
              <a:rPr lang="ru-RU" dirty="0" smtClean="0"/>
              <a:t>источников бюджета </a:t>
            </a:r>
            <a:r>
              <a:rPr lang="ru-RU" dirty="0"/>
              <a:t>было направлены средства в сумме 4 033,0 млн.рублей, в </a:t>
            </a:r>
            <a:r>
              <a:rPr lang="ru-RU" dirty="0" smtClean="0"/>
              <a:t>том  числе</a:t>
            </a:r>
            <a:r>
              <a:rPr lang="ru-RU" dirty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  краевого </a:t>
            </a:r>
            <a:r>
              <a:rPr lang="ru-RU" dirty="0"/>
              <a:t>бюджета – 1 612,1 млн. рублей;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  федерального </a:t>
            </a:r>
            <a:r>
              <a:rPr lang="ru-RU" dirty="0"/>
              <a:t>бюджета – 488 7 млн. рублей;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  муниципального </a:t>
            </a:r>
            <a:r>
              <a:rPr lang="ru-RU" dirty="0"/>
              <a:t>бюджета и привлеченные средства – 1 </a:t>
            </a:r>
            <a:r>
              <a:rPr lang="ru-RU" dirty="0" smtClean="0"/>
              <a:t>932,0  млн.рублей.</a:t>
            </a:r>
          </a:p>
          <a:p>
            <a:pPr lvl="1" algn="just"/>
            <a:r>
              <a:rPr lang="ru-RU" b="1" dirty="0"/>
              <a:t> </a:t>
            </a:r>
            <a:r>
              <a:rPr lang="ru-RU" b="1" dirty="0" smtClean="0"/>
              <a:t> 	МБОУСОШ №28 –  1 421 106 рублей</a:t>
            </a:r>
            <a:endParaRPr lang="ru-RU" dirty="0" smtClean="0"/>
          </a:p>
          <a:p>
            <a:pPr algn="just"/>
            <a:r>
              <a:rPr lang="ru-RU" dirty="0" smtClean="0"/>
              <a:t>Выделены дополнительные финансовые средства из краевого бюджета в объеме </a:t>
            </a:r>
          </a:p>
          <a:p>
            <a:pPr algn="just"/>
            <a:r>
              <a:rPr lang="ru-RU" dirty="0" smtClean="0"/>
              <a:t>4 756,0 тыс. рублей на оплату часов внеаудиторной занятости в 1-х классах, перешедших на ФГОС НОО с 1 сентября 2010 года.</a:t>
            </a:r>
          </a:p>
          <a:p>
            <a:pPr algn="just"/>
            <a:r>
              <a:rPr lang="ru-RU" dirty="0" smtClean="0"/>
              <a:t>В крае введен повышающий коэффициент к нормативам </a:t>
            </a:r>
            <a:r>
              <a:rPr lang="ru-RU" dirty="0" err="1" smtClean="0"/>
              <a:t>подушевого</a:t>
            </a:r>
            <a:r>
              <a:rPr lang="ru-RU" dirty="0"/>
              <a:t> </a:t>
            </a:r>
            <a:r>
              <a:rPr lang="ru-RU" dirty="0" smtClean="0"/>
              <a:t>финансирования для учащихся 1-х классов, реализующих программу федерального государственного образовательного стандарта (ФГОС) общего образования 1,12.</a:t>
            </a:r>
          </a:p>
          <a:p>
            <a:pPr algn="just"/>
            <a:r>
              <a:rPr lang="ru-RU" b="1" dirty="0"/>
              <a:t>	</a:t>
            </a:r>
            <a:r>
              <a:rPr lang="ru-RU" b="1" dirty="0" smtClean="0"/>
              <a:t>МБОУСОШ №28 –  350 000 рублей</a:t>
            </a:r>
            <a:endParaRPr lang="ru-RU" dirty="0" smtClean="0"/>
          </a:p>
          <a:p>
            <a:pPr algn="just"/>
            <a:r>
              <a:rPr lang="ru-RU" dirty="0" smtClean="0"/>
              <a:t>Выделено 909,0 тыс. рублей из краевого бюджета на проведение курсов повышения квалификации для руководителей и учителей начальных классов общеобразовательных учреждений</a:t>
            </a:r>
          </a:p>
          <a:p>
            <a:pPr algn="just"/>
            <a:r>
              <a:rPr lang="ru-RU" b="1" dirty="0" smtClean="0"/>
              <a:t>        	 МБОУСОШ №28 –  17 678 рублей</a:t>
            </a:r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48464" cy="618630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ru-RU" dirty="0" smtClean="0"/>
              <a:t>	В </a:t>
            </a:r>
            <a:r>
              <a:rPr lang="ru-RU" dirty="0"/>
              <a:t>крае создан координационный совет по введению </a:t>
            </a:r>
            <a:r>
              <a:rPr lang="ru-RU" dirty="0" smtClean="0"/>
              <a:t>федерального государственного </a:t>
            </a:r>
            <a:r>
              <a:rPr lang="ru-RU" dirty="0"/>
              <a:t>образовательного стандарта (ФГОС). В </a:t>
            </a:r>
            <a:r>
              <a:rPr lang="ru-RU" dirty="0" smtClean="0"/>
              <a:t>каждом муниципальном </a:t>
            </a:r>
            <a:r>
              <a:rPr lang="ru-RU" dirty="0"/>
              <a:t>образовании созданы муниципальные советы (</a:t>
            </a:r>
            <a:r>
              <a:rPr lang="ru-RU" dirty="0" smtClean="0"/>
              <a:t>рабочие группы</a:t>
            </a:r>
            <a:r>
              <a:rPr lang="ru-RU" dirty="0"/>
              <a:t>) по введению ФГОС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	Удельный вес численности школьников, обучающихся по ФГОС от общего числа учащихся начальной школы составляет 3,1%. </a:t>
            </a:r>
          </a:p>
          <a:p>
            <a:pPr algn="just"/>
            <a:r>
              <a:rPr lang="ru-RU" dirty="0"/>
              <a:t>	</a:t>
            </a:r>
            <a:r>
              <a:rPr lang="ru-RU" dirty="0" smtClean="0"/>
              <a:t>Численность учащихся 1-х классов  </a:t>
            </a:r>
            <a:r>
              <a:rPr lang="ru-RU" b="1" dirty="0" smtClean="0">
                <a:solidFill>
                  <a:srgbClr val="FF0000"/>
                </a:solidFill>
              </a:rPr>
              <a:t>МБОУСОШ№28 – 69 человек</a:t>
            </a:r>
          </a:p>
          <a:p>
            <a:pPr algn="just"/>
            <a:r>
              <a:rPr lang="ru-RU" dirty="0" smtClean="0"/>
              <a:t>	Учителями школы разработаны дополнения в образовательные программы </a:t>
            </a:r>
            <a:r>
              <a:rPr lang="ru-RU" dirty="0"/>
              <a:t>в соответствии с региональными, национальными </a:t>
            </a:r>
            <a:r>
              <a:rPr lang="ru-RU" dirty="0" smtClean="0"/>
              <a:t>и этнокультурными особенностями, рабочие программы учебных </a:t>
            </a:r>
            <a:r>
              <a:rPr lang="ru-RU" dirty="0"/>
              <a:t>предметов обязательной части учебного плана ОУ, </a:t>
            </a:r>
            <a:r>
              <a:rPr lang="ru-RU" dirty="0" smtClean="0"/>
              <a:t>реализующих федеральный </a:t>
            </a:r>
            <a:r>
              <a:rPr lang="ru-RU" dirty="0"/>
              <a:t>государственный стандарт начального общего образования </a:t>
            </a:r>
            <a:r>
              <a:rPr lang="ru-RU" dirty="0" smtClean="0"/>
              <a:t>в 1-х </a:t>
            </a:r>
            <a:r>
              <a:rPr lang="ru-RU" dirty="0"/>
              <a:t>классах в 2010-2011 учебном </a:t>
            </a:r>
            <a:r>
              <a:rPr lang="ru-RU" dirty="0" smtClean="0"/>
              <a:t>году, а также программы  и планы занятий </a:t>
            </a:r>
            <a:r>
              <a:rPr lang="ru-RU" dirty="0"/>
              <a:t>внеурочной </a:t>
            </a:r>
            <a:r>
              <a:rPr lang="ru-RU" dirty="0" smtClean="0"/>
              <a:t>деятельности  в объеме  не менее 8 </a:t>
            </a:r>
            <a:r>
              <a:rPr lang="ru-RU" dirty="0" err="1" smtClean="0"/>
              <a:t>н</a:t>
            </a:r>
            <a:r>
              <a:rPr lang="ru-RU" dirty="0" smtClean="0"/>
              <a:t>/ч.</a:t>
            </a:r>
          </a:p>
          <a:p>
            <a:pPr algn="just"/>
            <a:r>
              <a:rPr lang="ru-RU" dirty="0" smtClean="0"/>
              <a:t>	На основе новых </a:t>
            </a:r>
            <a:r>
              <a:rPr lang="ru-RU" dirty="0" err="1" smtClean="0"/>
              <a:t>СанПиН</a:t>
            </a:r>
            <a:r>
              <a:rPr lang="ru-RU" dirty="0" smtClean="0"/>
              <a:t>  подготовлены </a:t>
            </a:r>
            <a:r>
              <a:rPr lang="ru-RU" dirty="0"/>
              <a:t>региональные минимальные требования </a:t>
            </a:r>
            <a:r>
              <a:rPr lang="ru-RU" dirty="0" smtClean="0"/>
              <a:t>по оснащению </a:t>
            </a:r>
            <a:r>
              <a:rPr lang="ru-RU" dirty="0"/>
              <a:t>учебного процесса и оборудованию учебных помещений </a:t>
            </a:r>
            <a:r>
              <a:rPr lang="ru-RU" dirty="0" smtClean="0"/>
              <a:t>в начальной школе: установка раковин с горячей и холодной водой, новая мебель , </a:t>
            </a:r>
            <a:r>
              <a:rPr lang="ru-RU" dirty="0" err="1" smtClean="0"/>
              <a:t>компьтерная</a:t>
            </a:r>
            <a:r>
              <a:rPr lang="ru-RU" dirty="0" smtClean="0"/>
              <a:t> техника и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оборудование, новые учебники и УМК.</a:t>
            </a:r>
          </a:p>
          <a:p>
            <a:pPr algn="just"/>
            <a:r>
              <a:rPr lang="ru-RU" dirty="0" smtClean="0"/>
              <a:t>	В 2010 году в школах края продолжалось использование механизмов </a:t>
            </a:r>
            <a:r>
              <a:rPr lang="ru-RU" dirty="0" err="1" smtClean="0"/>
              <a:t>нормативно-подушевого</a:t>
            </a:r>
            <a:r>
              <a:rPr lang="ru-RU" dirty="0" smtClean="0"/>
              <a:t> финансирования и новой системы оплаты труда в соответствии с модельной методикой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России. За последний год заработная плата учителей увеличилась еще на 3,5 %.  С 01.09.2011 года  планируется повышение в среднем на 30% , в Краснодарском крае – на 21 %.</a:t>
            </a:r>
          </a:p>
          <a:p>
            <a:pPr algn="just"/>
            <a:r>
              <a:rPr lang="ru-RU" dirty="0" smtClean="0"/>
              <a:t>	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Предполагаемая средняя заработная плата учителей МБОУСО№28 – </a:t>
            </a:r>
            <a:r>
              <a:rPr lang="ru-RU" b="1" dirty="0" smtClean="0">
                <a:solidFill>
                  <a:srgbClr val="FF0000"/>
                </a:solidFill>
              </a:rPr>
              <a:t>17246 рублей. </a:t>
            </a:r>
            <a:r>
              <a:rPr lang="ru-RU" b="1" dirty="0" smtClean="0"/>
              <a:t> </a:t>
            </a:r>
            <a:r>
              <a:rPr lang="ru-RU" dirty="0" smtClean="0"/>
              <a:t>Это по - прежнему  ниже, чем  оплата труда специалиста в отрасли экономики.  Профессия учителя  остается малопривлекательной.  На 01.09.2011  по России  дефицит учительских кадров составляет – 40 %.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	 МБОУСОШ№28 </a:t>
            </a:r>
            <a:r>
              <a:rPr lang="ru-RU" dirty="0" smtClean="0"/>
              <a:t>– на 01.09.2011 г. не было учителя начальных классов и учителя английского языка. </a:t>
            </a:r>
          </a:p>
          <a:p>
            <a:r>
              <a:rPr lang="ru-RU" dirty="0" smtClean="0"/>
              <a:t>	В </a:t>
            </a:r>
            <a:r>
              <a:rPr lang="ru-RU" dirty="0"/>
              <a:t>крае развивается система моральной поддержки педагогов. В </a:t>
            </a:r>
            <a:r>
              <a:rPr lang="ru-RU" dirty="0" smtClean="0"/>
              <a:t>2010 году </a:t>
            </a:r>
            <a:r>
              <a:rPr lang="ru-RU" dirty="0"/>
              <a:t>организованы и проведены 6 профессиональных конкурсов: «</a:t>
            </a:r>
            <a:r>
              <a:rPr lang="ru-RU" dirty="0" smtClean="0"/>
              <a:t>Учитель года </a:t>
            </a:r>
            <a:r>
              <a:rPr lang="ru-RU" dirty="0"/>
              <a:t>Кубани», «Библиотекарь года Кубани», «Воспитатель года Кубани</a:t>
            </a:r>
            <a:r>
              <a:rPr lang="ru-RU" dirty="0" smtClean="0"/>
              <a:t>», «</a:t>
            </a:r>
            <a:r>
              <a:rPr lang="ru-RU" dirty="0"/>
              <a:t>Педагог-психолог Кубани», «Директор школы Кубани», конкурс </a:t>
            </a:r>
            <a:r>
              <a:rPr lang="ru-RU" dirty="0" smtClean="0"/>
              <a:t>на получение </a:t>
            </a:r>
            <a:r>
              <a:rPr lang="ru-RU" dirty="0"/>
              <a:t>денежного поощрения лучших учителей.</a:t>
            </a:r>
          </a:p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МБОУСОШ №28 </a:t>
            </a:r>
            <a:r>
              <a:rPr lang="ru-RU" dirty="0" smtClean="0"/>
              <a:t>-  3  человека: </a:t>
            </a:r>
            <a:r>
              <a:rPr lang="ru-RU" b="1" dirty="0" smtClean="0">
                <a:solidFill>
                  <a:srgbClr val="FF0000"/>
                </a:solidFill>
              </a:rPr>
              <a:t>Воропаева М.Е., </a:t>
            </a:r>
            <a:r>
              <a:rPr lang="ru-RU" b="1" dirty="0" err="1" smtClean="0">
                <a:solidFill>
                  <a:srgbClr val="FF0000"/>
                </a:solidFill>
              </a:rPr>
              <a:t>Лысунец</a:t>
            </a:r>
            <a:r>
              <a:rPr lang="ru-RU" b="1" dirty="0" smtClean="0">
                <a:solidFill>
                  <a:srgbClr val="FF0000"/>
                </a:solidFill>
              </a:rPr>
              <a:t> С.И., Говоров О.В.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	Продолжалась </a:t>
            </a:r>
            <a:r>
              <a:rPr lang="ru-RU" dirty="0"/>
              <a:t>оптимизация сети школ. В 2010 году </a:t>
            </a:r>
            <a:r>
              <a:rPr lang="ru-RU" dirty="0" smtClean="0"/>
              <a:t>сеть общеобразовательных </a:t>
            </a:r>
            <a:r>
              <a:rPr lang="ru-RU" dirty="0"/>
              <a:t>учреждений сократилась на девятнадцать единиц </a:t>
            </a:r>
            <a:r>
              <a:rPr lang="ru-RU" dirty="0" smtClean="0"/>
              <a:t>в результате </a:t>
            </a:r>
            <a:r>
              <a:rPr lang="ru-RU" dirty="0"/>
              <a:t>реорганизации малокомплектных школ, </a:t>
            </a:r>
            <a:r>
              <a:rPr lang="ru-RU" dirty="0" smtClean="0"/>
              <a:t>и </a:t>
            </a:r>
            <a:r>
              <a:rPr lang="ru-RU" dirty="0"/>
              <a:t>начальных общеобразовательных школ, а также </a:t>
            </a:r>
            <a:r>
              <a:rPr lang="ru-RU" dirty="0" smtClean="0"/>
              <a:t>перевода тринадцати </a:t>
            </a:r>
            <a:r>
              <a:rPr lang="ru-RU" dirty="0"/>
              <a:t>средних школ в основные</a:t>
            </a:r>
            <a:r>
              <a:rPr lang="ru-RU" dirty="0" smtClean="0"/>
              <a:t>. </a:t>
            </a:r>
          </a:p>
          <a:p>
            <a:pPr algn="just"/>
            <a:r>
              <a:rPr lang="ru-RU" dirty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 МБОУСОШ№28 – с 01.09.2008 – ресурсны</a:t>
            </a:r>
            <a:r>
              <a:rPr lang="ru-RU" b="1" dirty="0" smtClean="0">
                <a:solidFill>
                  <a:srgbClr val="FF0000"/>
                </a:solidFill>
              </a:rPr>
              <a:t>й  центр</a:t>
            </a:r>
            <a:r>
              <a:rPr lang="ru-RU" dirty="0" smtClean="0"/>
              <a:t>. Подвоз 50 учащихся </a:t>
            </a:r>
            <a:r>
              <a:rPr lang="ru-RU" b="1" dirty="0" smtClean="0">
                <a:solidFill>
                  <a:srgbClr val="FF0000"/>
                </a:solidFill>
              </a:rPr>
              <a:t>( 50х 24334=1166700 рублей)</a:t>
            </a:r>
            <a:endParaRPr lang="ru-RU" dirty="0" smtClean="0"/>
          </a:p>
          <a:p>
            <a:pPr algn="just"/>
            <a:r>
              <a:rPr lang="ru-RU" dirty="0">
                <a:solidFill>
                  <a:srgbClr val="FF0000"/>
                </a:solidFill>
              </a:rPr>
              <a:t>	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В </a:t>
            </a:r>
            <a:r>
              <a:rPr lang="ru-RU" dirty="0"/>
              <a:t>2010 году на обеспечение реализации инициативы </a:t>
            </a:r>
            <a:r>
              <a:rPr lang="ru-RU" dirty="0" smtClean="0"/>
              <a:t>направлено </a:t>
            </a:r>
            <a:r>
              <a:rPr lang="ru-RU" b="1" dirty="0" smtClean="0">
                <a:solidFill>
                  <a:schemeClr val="tx2"/>
                </a:solidFill>
              </a:rPr>
              <a:t>14209,5</a:t>
            </a:r>
            <a:r>
              <a:rPr lang="ru-RU" dirty="0" smtClean="0"/>
              <a:t> </a:t>
            </a:r>
            <a:r>
              <a:rPr lang="ru-RU" dirty="0"/>
              <a:t>тыс. рублей за счет средств краевой целевой программы «Дети Кубани».</a:t>
            </a:r>
          </a:p>
          <a:p>
            <a:pPr algn="just"/>
            <a:r>
              <a:rPr lang="ru-RU" dirty="0" smtClean="0"/>
              <a:t>	Подпрограммой </a:t>
            </a:r>
            <a:r>
              <a:rPr lang="ru-RU" dirty="0"/>
              <a:t>предусмотрены средства для проведения краевого и </a:t>
            </a:r>
            <a:r>
              <a:rPr lang="ru-RU" dirty="0" smtClean="0"/>
              <a:t>участия  в </a:t>
            </a:r>
            <a:r>
              <a:rPr lang="ru-RU" dirty="0"/>
              <a:t>заключительном этапе всероссийской олимпиады школьников, </a:t>
            </a:r>
            <a:r>
              <a:rPr lang="ru-RU" dirty="0" smtClean="0"/>
              <a:t>выплаты премий </a:t>
            </a:r>
            <a:r>
              <a:rPr lang="ru-RU" dirty="0"/>
              <a:t>одаренным школьникам, обеспечения деятельности </a:t>
            </a:r>
            <a:r>
              <a:rPr lang="ru-RU" dirty="0" smtClean="0"/>
              <a:t>летних профильных </a:t>
            </a:r>
            <a:r>
              <a:rPr lang="ru-RU" dirty="0"/>
              <a:t>смен, укрепления материально-технической </a:t>
            </a:r>
            <a:r>
              <a:rPr lang="ru-RU" dirty="0" smtClean="0"/>
              <a:t>базы государственного учреждения дополнительного </a:t>
            </a:r>
            <a:r>
              <a:rPr lang="ru-RU" dirty="0"/>
              <a:t>образования детей «</a:t>
            </a:r>
            <a:r>
              <a:rPr lang="ru-RU" dirty="0" smtClean="0"/>
              <a:t>Центр дополнительного </a:t>
            </a:r>
            <a:r>
              <a:rPr lang="ru-RU" dirty="0"/>
              <a:t>образования для детей</a:t>
            </a:r>
            <a:r>
              <a:rPr lang="ru-RU" dirty="0" smtClean="0"/>
              <a:t>».</a:t>
            </a:r>
          </a:p>
          <a:p>
            <a:pPr algn="just"/>
            <a:r>
              <a:rPr lang="ru-RU" b="1" dirty="0" smtClean="0"/>
              <a:t>	 МБОУСОШ №28 –. 51 800 рублей( Боженко Сергей, </a:t>
            </a:r>
            <a:r>
              <a:rPr lang="ru-RU" b="1" dirty="0" err="1" smtClean="0"/>
              <a:t>Преснякова</a:t>
            </a:r>
            <a:r>
              <a:rPr lang="ru-RU" b="1" dirty="0" smtClean="0"/>
              <a:t> Мария, Корецкая Мария)</a:t>
            </a:r>
            <a:endParaRPr lang="ru-RU" dirty="0"/>
          </a:p>
          <a:p>
            <a:pPr algn="just"/>
            <a:r>
              <a:rPr lang="ru-RU" dirty="0" smtClean="0"/>
              <a:t>	На </a:t>
            </a:r>
            <a:r>
              <a:rPr lang="ru-RU" dirty="0"/>
              <a:t>доплаты за организацию воспитательной работы </a:t>
            </a:r>
            <a:r>
              <a:rPr lang="ru-RU" dirty="0" smtClean="0"/>
              <a:t>отдельным категориям </a:t>
            </a:r>
            <a:r>
              <a:rPr lang="ru-RU" dirty="0"/>
              <a:t>педагогических работников направлено около </a:t>
            </a:r>
            <a:r>
              <a:rPr lang="ru-RU" b="1" dirty="0">
                <a:solidFill>
                  <a:schemeClr val="tx2"/>
                </a:solidFill>
              </a:rPr>
              <a:t>96 </a:t>
            </a:r>
            <a:r>
              <a:rPr lang="ru-RU" b="1" dirty="0" smtClean="0">
                <a:solidFill>
                  <a:schemeClr val="tx2"/>
                </a:solidFill>
              </a:rPr>
              <a:t>200 </a:t>
            </a:r>
            <a:r>
              <a:rPr lang="ru-RU" dirty="0" smtClean="0"/>
              <a:t>тыс.рублей.</a:t>
            </a:r>
          </a:p>
          <a:p>
            <a:pPr algn="just"/>
            <a:r>
              <a:rPr lang="ru-RU" b="1" dirty="0" smtClean="0"/>
              <a:t>МБОУСОШ №28 -  </a:t>
            </a:r>
            <a:r>
              <a:rPr lang="ru-RU" b="1" dirty="0" smtClean="0">
                <a:solidFill>
                  <a:srgbClr val="FF0000"/>
                </a:solidFill>
              </a:rPr>
              <a:t>16 000 </a:t>
            </a:r>
            <a:r>
              <a:rPr lang="ru-RU" b="1" dirty="0" smtClean="0"/>
              <a:t>рублей</a:t>
            </a:r>
          </a:p>
          <a:p>
            <a:pPr algn="just"/>
            <a:r>
              <a:rPr lang="ru-RU" dirty="0" smtClean="0"/>
              <a:t>	В </a:t>
            </a:r>
            <a:r>
              <a:rPr lang="ru-RU" dirty="0"/>
              <a:t>2010 году для муниципальных и </a:t>
            </a:r>
            <a:r>
              <a:rPr lang="ru-RU" dirty="0" smtClean="0"/>
              <a:t>государственных общеобразовательных </a:t>
            </a:r>
            <a:r>
              <a:rPr lang="ru-RU" dirty="0"/>
              <a:t>учреждений края, участвующих в апробации </a:t>
            </a:r>
            <a:r>
              <a:rPr lang="ru-RU" dirty="0" smtClean="0"/>
              <a:t>ФГОС НОО </a:t>
            </a:r>
            <a:r>
              <a:rPr lang="ru-RU" dirty="0"/>
              <a:t>были приобретены учебники с учетом потребности обучающихся </a:t>
            </a:r>
            <a:r>
              <a:rPr lang="ru-RU" dirty="0" smtClean="0"/>
              <a:t>и педагогических </a:t>
            </a:r>
            <a:r>
              <a:rPr lang="ru-RU" dirty="0"/>
              <a:t>работников на сумму </a:t>
            </a:r>
            <a:r>
              <a:rPr lang="ru-RU" b="1" dirty="0">
                <a:solidFill>
                  <a:schemeClr val="tx2"/>
                </a:solidFill>
              </a:rPr>
              <a:t>208 700 </a:t>
            </a:r>
            <a:r>
              <a:rPr lang="ru-RU" dirty="0"/>
              <a:t>тыс. рублей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/>
              <a:t>МБОУСОШ №28 -  </a:t>
            </a:r>
            <a:r>
              <a:rPr lang="ru-RU" b="1" dirty="0" smtClean="0">
                <a:solidFill>
                  <a:srgbClr val="FF0000"/>
                </a:solidFill>
              </a:rPr>
              <a:t>479 280 рублей – учебники, 94 476 рублей – УМК, </a:t>
            </a:r>
            <a:r>
              <a:rPr lang="ru-RU" b="1" dirty="0" err="1" smtClean="0">
                <a:solidFill>
                  <a:srgbClr val="FF0000"/>
                </a:solidFill>
              </a:rPr>
              <a:t>мультимедийное</a:t>
            </a:r>
            <a:r>
              <a:rPr lang="ru-RU" b="1" dirty="0" smtClean="0">
                <a:solidFill>
                  <a:srgbClr val="FF0000"/>
                </a:solidFill>
              </a:rPr>
              <a:t> оборудование – 200000 рублей, в том  числе </a:t>
            </a:r>
            <a:r>
              <a:rPr lang="ru-RU" b="1" dirty="0" smtClean="0">
                <a:solidFill>
                  <a:srgbClr val="FF0000"/>
                </a:solidFill>
              </a:rPr>
              <a:t>1-е классы: учебники- 169 004, пособия - 67 650 рублей, </a:t>
            </a:r>
            <a:r>
              <a:rPr lang="ru-RU" b="1" dirty="0" err="1" smtClean="0">
                <a:solidFill>
                  <a:srgbClr val="FF0000"/>
                </a:solidFill>
              </a:rPr>
              <a:t>мультимедийное</a:t>
            </a:r>
            <a:r>
              <a:rPr lang="ru-RU" b="1" dirty="0" smtClean="0">
                <a:solidFill>
                  <a:srgbClr val="FF0000"/>
                </a:solidFill>
              </a:rPr>
              <a:t> оборудование – 200000 рублей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4345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Для </a:t>
            </a:r>
            <a:r>
              <a:rPr lang="ru-RU" dirty="0"/>
              <a:t>обеспечения всех общеобразовательных учреждений доступом </a:t>
            </a:r>
            <a:r>
              <a:rPr lang="ru-RU" dirty="0" smtClean="0"/>
              <a:t>к сети </a:t>
            </a:r>
            <a:r>
              <a:rPr lang="ru-RU" dirty="0"/>
              <a:t>Интернет в 2010 году выделено </a:t>
            </a:r>
            <a:r>
              <a:rPr lang="ru-RU" dirty="0" smtClean="0"/>
              <a:t>из краевого </a:t>
            </a:r>
            <a:r>
              <a:rPr lang="ru-RU" dirty="0"/>
              <a:t>бюджета – </a:t>
            </a:r>
            <a:r>
              <a:rPr lang="ru-RU" b="1" dirty="0">
                <a:solidFill>
                  <a:schemeClr val="tx2"/>
                </a:solidFill>
              </a:rPr>
              <a:t>26 223,0 тыс</a:t>
            </a:r>
            <a:r>
              <a:rPr lang="ru-RU" dirty="0"/>
              <a:t>. рублей, муниципальных и </a:t>
            </a:r>
            <a:r>
              <a:rPr lang="ru-RU" dirty="0" smtClean="0"/>
              <a:t>привлеченных средств </a:t>
            </a:r>
            <a:r>
              <a:rPr lang="ru-RU" dirty="0"/>
              <a:t>– более </a:t>
            </a:r>
            <a:r>
              <a:rPr lang="ru-RU" b="1" dirty="0">
                <a:solidFill>
                  <a:schemeClr val="tx2"/>
                </a:solidFill>
              </a:rPr>
              <a:t>12 036,0 </a:t>
            </a:r>
            <a:r>
              <a:rPr lang="ru-RU" dirty="0"/>
              <a:t>тыс. рублей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Обслуживание сети  Интернет МБОУСОШ№28  в 2010-11 </a:t>
            </a:r>
            <a:r>
              <a:rPr lang="ru-RU" b="1" dirty="0" err="1" smtClean="0">
                <a:solidFill>
                  <a:srgbClr val="FF0000"/>
                </a:solidFill>
              </a:rPr>
              <a:t>уч.году</a:t>
            </a:r>
            <a:r>
              <a:rPr lang="ru-RU" b="1" dirty="0" smtClean="0">
                <a:solidFill>
                  <a:srgbClr val="FF0000"/>
                </a:solidFill>
              </a:rPr>
              <a:t> -  1383 руля </a:t>
            </a:r>
            <a:r>
              <a:rPr lang="ru-RU" b="1" smtClean="0">
                <a:solidFill>
                  <a:srgbClr val="FF0000"/>
                </a:solidFill>
              </a:rPr>
              <a:t>в месяц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	 В </a:t>
            </a:r>
            <a:r>
              <a:rPr lang="ru-RU" dirty="0"/>
              <a:t>2010 году сумма средств, выделенных из всех источников </a:t>
            </a:r>
            <a:r>
              <a:rPr lang="ru-RU" dirty="0" smtClean="0"/>
              <a:t>на повышение </a:t>
            </a:r>
            <a:r>
              <a:rPr lang="ru-RU" dirty="0"/>
              <a:t>уровня пожарной безопасности, составила </a:t>
            </a:r>
            <a:r>
              <a:rPr lang="ru-RU" b="1" dirty="0">
                <a:solidFill>
                  <a:schemeClr val="tx2"/>
                </a:solidFill>
              </a:rPr>
              <a:t>430,6 млн</a:t>
            </a:r>
            <a:r>
              <a:rPr lang="ru-RU" dirty="0"/>
              <a:t>. </a:t>
            </a:r>
            <a:r>
              <a:rPr lang="ru-RU" dirty="0" smtClean="0"/>
              <a:t>рублей, что </a:t>
            </a:r>
            <a:r>
              <a:rPr lang="ru-RU" dirty="0"/>
              <a:t>по сравнению с 2009 годом больше на 108,9 млн. рублей. Из них:</a:t>
            </a:r>
          </a:p>
          <a:p>
            <a:pPr lvl="2" algn="just"/>
            <a:r>
              <a:rPr lang="ru-RU" dirty="0"/>
              <a:t>- средства краевого бюджета – </a:t>
            </a:r>
            <a:r>
              <a:rPr lang="ru-RU" b="1" dirty="0">
                <a:solidFill>
                  <a:schemeClr val="tx2"/>
                </a:solidFill>
              </a:rPr>
              <a:t>119,1 млн. </a:t>
            </a:r>
            <a:r>
              <a:rPr lang="ru-RU" dirty="0"/>
              <a:t>рублей,</a:t>
            </a:r>
          </a:p>
          <a:p>
            <a:pPr lvl="2" algn="just"/>
            <a:r>
              <a:rPr lang="ru-RU" dirty="0"/>
              <a:t>- средства муниципальных бюджетов –</a:t>
            </a:r>
            <a:r>
              <a:rPr lang="ru-RU" b="1" dirty="0">
                <a:solidFill>
                  <a:schemeClr val="tx2"/>
                </a:solidFill>
              </a:rPr>
              <a:t>227,4 млн</a:t>
            </a:r>
            <a:r>
              <a:rPr lang="ru-RU" dirty="0"/>
              <a:t>. рублей,</a:t>
            </a:r>
          </a:p>
          <a:p>
            <a:pPr lvl="2" algn="just">
              <a:buFontTx/>
              <a:buChar char="-"/>
            </a:pPr>
            <a:r>
              <a:rPr lang="ru-RU" dirty="0" smtClean="0"/>
              <a:t>привлеченные </a:t>
            </a:r>
            <a:r>
              <a:rPr lang="ru-RU" dirty="0"/>
              <a:t>средства </a:t>
            </a:r>
            <a:r>
              <a:rPr lang="ru-RU" b="1" dirty="0">
                <a:solidFill>
                  <a:schemeClr val="tx2"/>
                </a:solidFill>
              </a:rPr>
              <a:t>– 84,1</a:t>
            </a:r>
            <a:r>
              <a:rPr lang="ru-RU" dirty="0"/>
              <a:t> млн. рублей</a:t>
            </a:r>
            <a:r>
              <a:rPr lang="ru-RU" dirty="0" smtClean="0"/>
              <a:t>.</a:t>
            </a:r>
          </a:p>
          <a:p>
            <a:pPr lvl="2" algn="just"/>
            <a:r>
              <a:rPr lang="ru-RU" b="1" dirty="0" smtClean="0">
                <a:solidFill>
                  <a:srgbClr val="FF0000"/>
                </a:solidFill>
              </a:rPr>
              <a:t>  МБОУСОШ№28  - 48 000 рублей</a:t>
            </a:r>
          </a:p>
          <a:p>
            <a:r>
              <a:rPr lang="ru-RU" dirty="0" smtClean="0"/>
              <a:t>В 2010 году для выполнения капитального ремонта общеобразовательных</a:t>
            </a:r>
          </a:p>
          <a:p>
            <a:r>
              <a:rPr lang="ru-RU" dirty="0" smtClean="0"/>
              <a:t>учреждений, были выделены средства в объеме 1 589,9 млн. рублей, в том числе:</a:t>
            </a:r>
          </a:p>
          <a:p>
            <a:pPr lvl="1" algn="just"/>
            <a:r>
              <a:rPr lang="ru-RU" dirty="0" smtClean="0"/>
              <a:t>- из федерального бюджета – 357,9 млн. рублей,</a:t>
            </a:r>
          </a:p>
          <a:p>
            <a:pPr lvl="1" algn="just"/>
            <a:r>
              <a:rPr lang="ru-RU" dirty="0" smtClean="0"/>
              <a:t>- субсидии краевого бюджета – 421,8 млн. рублей,</a:t>
            </a:r>
          </a:p>
          <a:p>
            <a:pPr lvl="1" algn="just">
              <a:buFontTx/>
              <a:buChar char="-"/>
            </a:pPr>
            <a:r>
              <a:rPr lang="ru-RU" dirty="0" smtClean="0"/>
              <a:t> из муниципальных бюджетов – 546,4 млн. рублей,</a:t>
            </a:r>
          </a:p>
          <a:p>
            <a:pPr lvl="1" algn="just">
              <a:buFontTx/>
              <a:buChar char="-"/>
            </a:pPr>
            <a:r>
              <a:rPr lang="ru-RU" dirty="0" smtClean="0"/>
              <a:t> привлеченные средства – 91,9 млн. рублей.</a:t>
            </a:r>
          </a:p>
          <a:p>
            <a:pPr lvl="1" algn="just"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МБОУСОШ №28  –   10 000 рублей ( муниципальный бюджет)</a:t>
            </a:r>
          </a:p>
          <a:p>
            <a:pPr lvl="4" algn="just"/>
            <a:r>
              <a:rPr lang="ru-RU" b="1" dirty="0" smtClean="0">
                <a:solidFill>
                  <a:srgbClr val="FF0000"/>
                </a:solidFill>
              </a:rPr>
              <a:t>       - 3,5 </a:t>
            </a:r>
            <a:r>
              <a:rPr lang="ru-RU" b="1" dirty="0" err="1" smtClean="0">
                <a:solidFill>
                  <a:srgbClr val="FF0000"/>
                </a:solidFill>
              </a:rPr>
              <a:t>млн</a:t>
            </a:r>
            <a:r>
              <a:rPr lang="ru-RU" b="1" dirty="0" smtClean="0">
                <a:solidFill>
                  <a:srgbClr val="FF0000"/>
                </a:solidFill>
              </a:rPr>
              <a:t> – привлеченные средства ( приобретение автономной котельной ЗАО « </a:t>
            </a:r>
            <a:r>
              <a:rPr lang="ru-RU" b="1" dirty="0" err="1" smtClean="0">
                <a:solidFill>
                  <a:srgbClr val="FF0000"/>
                </a:solidFill>
              </a:rPr>
              <a:t>Таманьнефтегаз</a:t>
            </a:r>
            <a:r>
              <a:rPr lang="ru-RU" b="1" dirty="0" smtClean="0">
                <a:solidFill>
                  <a:srgbClr val="FF0000"/>
                </a:solidFill>
              </a:rPr>
              <a:t>»)</a:t>
            </a:r>
          </a:p>
          <a:p>
            <a:pPr lvl="4" algn="just"/>
            <a:r>
              <a:rPr lang="ru-RU" b="1" dirty="0" smtClean="0">
                <a:solidFill>
                  <a:srgbClr val="FF0000"/>
                </a:solidFill>
              </a:rPr>
              <a:t>Косметический ремонт школы – 27979 рублей </a:t>
            </a:r>
          </a:p>
          <a:p>
            <a:pPr lvl="4" algn="just"/>
            <a:r>
              <a:rPr lang="ru-RU" b="1" dirty="0" smtClean="0">
                <a:solidFill>
                  <a:srgbClr val="FF0000"/>
                </a:solidFill>
              </a:rPr>
              <a:t>Ремонт перил и лестничных маршей – 48 900 рублей</a:t>
            </a:r>
          </a:p>
          <a:p>
            <a:pPr lvl="2" algn="just"/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С 2009 года штаты </a:t>
            </a:r>
            <a:r>
              <a:rPr lang="ru-RU" dirty="0"/>
              <a:t>медицинского персонала переданы из учреждений образования в</a:t>
            </a:r>
          </a:p>
          <a:p>
            <a:pPr algn="just"/>
            <a:r>
              <a:rPr lang="ru-RU" dirty="0"/>
              <a:t>учреждения </a:t>
            </a:r>
            <a:r>
              <a:rPr lang="ru-RU" dirty="0" smtClean="0"/>
              <a:t>здравоохранения. Обслуживание учащихся медицинским персоналом осуществляется  </a:t>
            </a:r>
            <a:r>
              <a:rPr lang="ru-RU" dirty="0"/>
              <a:t>на основе заключенных с </a:t>
            </a:r>
            <a:r>
              <a:rPr lang="ru-RU" dirty="0" smtClean="0"/>
              <a:t>учреждениями здравоохранения </a:t>
            </a:r>
            <a:r>
              <a:rPr lang="ru-RU" dirty="0"/>
              <a:t>договоров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С целью сохранения и укрепления физического и </a:t>
            </a:r>
            <a:r>
              <a:rPr lang="ru-RU" dirty="0" smtClean="0"/>
              <a:t>психического  здоровья </a:t>
            </a:r>
            <a:r>
              <a:rPr lang="ru-RU" dirty="0"/>
              <a:t>школьников на основании Послания Президента </a:t>
            </a:r>
            <a:r>
              <a:rPr lang="ru-RU" dirty="0" smtClean="0"/>
              <a:t>Российской Федерации </a:t>
            </a:r>
            <a:r>
              <a:rPr lang="ru-RU" dirty="0"/>
              <a:t>Федеральному Собранию с сентября 2010 года </a:t>
            </a:r>
            <a:r>
              <a:rPr lang="ru-RU" dirty="0" smtClean="0"/>
              <a:t>в общеобразовательных </a:t>
            </a:r>
            <a:r>
              <a:rPr lang="ru-RU" dirty="0"/>
              <a:t>учреждениях края с 1 по 11 классы введён </a:t>
            </a:r>
            <a:r>
              <a:rPr lang="ru-RU" dirty="0" smtClean="0"/>
              <a:t>третий дополнительный </a:t>
            </a:r>
            <a:r>
              <a:rPr lang="ru-RU" dirty="0"/>
              <a:t>час физической культуры в </a:t>
            </a:r>
            <a:r>
              <a:rPr lang="ru-RU" dirty="0" smtClean="0"/>
              <a:t>неделю, организованы ежедневные  утренние зарядки , физкультурные паузы на уроках.</a:t>
            </a:r>
            <a:endParaRPr lang="ru-RU" dirty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каждой общеобразовательной школе открыт спортивный клуб, </a:t>
            </a:r>
            <a:r>
              <a:rPr lang="ru-RU" dirty="0" smtClean="0"/>
              <a:t>в котором </a:t>
            </a:r>
            <a:r>
              <a:rPr lang="ru-RU" dirty="0"/>
              <a:t>в дневное время и в выходные дни функционируют </a:t>
            </a:r>
            <a:r>
              <a:rPr lang="ru-RU" dirty="0" smtClean="0"/>
              <a:t>спортивные секции.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 	МБОУСОШ№28 – спортивный клуб « Гармония» -  секции волейбола, футбола , настольного тенниса и ритмики.</a:t>
            </a:r>
          </a:p>
          <a:p>
            <a:pPr algn="just"/>
            <a:r>
              <a:rPr lang="ru-RU" dirty="0" smtClean="0"/>
              <a:t>	Во </a:t>
            </a:r>
            <a:r>
              <a:rPr lang="ru-RU" dirty="0" err="1"/>
              <a:t>Всекубанской</a:t>
            </a:r>
            <a:r>
              <a:rPr lang="ru-RU" dirty="0"/>
              <a:t> спартакиаде по игровым видам спорта </a:t>
            </a:r>
            <a:r>
              <a:rPr lang="ru-RU" dirty="0" smtClean="0"/>
              <a:t>принимают участие </a:t>
            </a:r>
            <a:r>
              <a:rPr lang="ru-RU" dirty="0"/>
              <a:t>ученики 1–11 классов всех школ региона. Для ребят с 5 по </a:t>
            </a:r>
            <a:r>
              <a:rPr lang="ru-RU" dirty="0" smtClean="0"/>
              <a:t>11 классы </a:t>
            </a:r>
            <a:r>
              <a:rPr lang="ru-RU" dirty="0"/>
              <a:t>соревнования проходят по пяти видам спорта: </a:t>
            </a:r>
            <a:r>
              <a:rPr lang="ru-RU" dirty="0" smtClean="0"/>
              <a:t>мини-футбол, баскетбол</a:t>
            </a:r>
            <a:r>
              <a:rPr lang="ru-RU" dirty="0"/>
              <a:t>, волейбол, гандбол, </a:t>
            </a:r>
            <a:r>
              <a:rPr lang="ru-RU" dirty="0" smtClean="0"/>
              <a:t>настольный.</a:t>
            </a:r>
          </a:p>
          <a:p>
            <a:pPr algn="just"/>
            <a:r>
              <a:rPr lang="ru-RU" dirty="0"/>
              <a:t>	</a:t>
            </a:r>
            <a:r>
              <a:rPr lang="ru-RU" dirty="0" smtClean="0"/>
              <a:t>МБОУСОШ№28    по итогам 2010 года – призовые места по :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ru-RU" dirty="0" smtClean="0"/>
              <a:t>Мини-футбол ( 5-6 </a:t>
            </a:r>
            <a:r>
              <a:rPr lang="ru-RU" dirty="0" err="1" smtClean="0"/>
              <a:t>кл</a:t>
            </a:r>
            <a:r>
              <a:rPr lang="ru-RU" dirty="0" smtClean="0"/>
              <a:t>.) – 3-е место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ru-RU" dirty="0" smtClean="0"/>
              <a:t>Мини-футбол (7-8 </a:t>
            </a:r>
            <a:r>
              <a:rPr lang="ru-RU" dirty="0" err="1" smtClean="0"/>
              <a:t>кл</a:t>
            </a:r>
            <a:r>
              <a:rPr lang="ru-RU" dirty="0" smtClean="0"/>
              <a:t>.)  - 3-е место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ru-RU" dirty="0" smtClean="0"/>
              <a:t>Мини-футбол ( 9-11 </a:t>
            </a:r>
            <a:r>
              <a:rPr lang="ru-RU" dirty="0" err="1" smtClean="0"/>
              <a:t>кл</a:t>
            </a:r>
            <a:r>
              <a:rPr lang="ru-RU" dirty="0" smtClean="0"/>
              <a:t>.)-  6-е место</a:t>
            </a:r>
          </a:p>
          <a:p>
            <a:pPr lvl="2"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606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Результаты </a:t>
            </a:r>
            <a:r>
              <a:rPr lang="ru-RU" sz="2400" b="1" dirty="0" err="1" smtClean="0">
                <a:solidFill>
                  <a:srgbClr val="FF0000"/>
                </a:solidFill>
              </a:rPr>
              <a:t>обученности</a:t>
            </a:r>
            <a:r>
              <a:rPr lang="ru-RU" sz="2400" b="1" dirty="0" smtClean="0">
                <a:solidFill>
                  <a:srgbClr val="FF0000"/>
                </a:solidFill>
              </a:rPr>
              <a:t> учащихся начальной школы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51913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212976"/>
            <a:ext cx="47880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9512" y="3429000"/>
            <a:ext cx="4320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3 «А» Учитель </a:t>
            </a:r>
            <a:r>
              <a:rPr lang="ru-RU" dirty="0" err="1" smtClean="0"/>
              <a:t>Крыжановская</a:t>
            </a:r>
            <a:r>
              <a:rPr lang="ru-RU" dirty="0" smtClean="0"/>
              <a:t> С.Н. появились тройки у следующих хорошистов: Мирошниченко А. (рус), Сысоева Юлия (</a:t>
            </a:r>
            <a:r>
              <a:rPr lang="ru-RU" dirty="0" err="1" smtClean="0"/>
              <a:t>матем</a:t>
            </a:r>
            <a:r>
              <a:rPr lang="ru-RU" dirty="0" smtClean="0"/>
              <a:t>), </a:t>
            </a:r>
            <a:r>
              <a:rPr lang="ru-RU" dirty="0" err="1" smtClean="0"/>
              <a:t>Секереш</a:t>
            </a:r>
            <a:r>
              <a:rPr lang="ru-RU" dirty="0" smtClean="0"/>
              <a:t> Данил (рус, мат), Гололобова Анастасия (рус, мат, ОМ, </a:t>
            </a:r>
            <a:r>
              <a:rPr lang="ru-RU" dirty="0" err="1" smtClean="0"/>
              <a:t>англ</a:t>
            </a:r>
            <a:r>
              <a:rPr lang="ru-RU" dirty="0" smtClean="0"/>
              <a:t>, </a:t>
            </a:r>
            <a:r>
              <a:rPr lang="ru-RU" dirty="0" err="1" smtClean="0"/>
              <a:t>кубановед</a:t>
            </a:r>
            <a:r>
              <a:rPr lang="ru-RU" dirty="0" smtClean="0"/>
              <a:t>), </a:t>
            </a:r>
            <a:r>
              <a:rPr lang="ru-RU" dirty="0" err="1" smtClean="0"/>
              <a:t>Цибисова</a:t>
            </a:r>
            <a:r>
              <a:rPr lang="ru-RU" dirty="0" smtClean="0"/>
              <a:t> Анастасия (рус, мат). </a:t>
            </a:r>
          </a:p>
          <a:p>
            <a:r>
              <a:rPr lang="ru-RU" dirty="0" smtClean="0"/>
              <a:t>3 «Б» Учитель Дроздова И.П. появились тройки у хорошистов: </a:t>
            </a:r>
            <a:r>
              <a:rPr lang="ru-RU" dirty="0" err="1" smtClean="0"/>
              <a:t>Гогуля</a:t>
            </a:r>
            <a:r>
              <a:rPr lang="ru-RU" dirty="0" smtClean="0"/>
              <a:t> Валерия (мат, рус), Дроздов Данил (мат), Топчиева Александра (мат, рус).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908720"/>
            <a:ext cx="3923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К</a:t>
            </a:r>
            <a:r>
              <a:rPr lang="ru-RU" dirty="0" smtClean="0"/>
              <a:t>ачество знаний и успеваемость младших школьников заметно понизились. Двум ученикам предложено обучение по программе 8 вида, четверым по коррекционной программе 7 вида.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332656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Качество знаний и успеваемость учащихся основной школы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96752"/>
            <a:ext cx="53816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3933056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К</a:t>
            </a:r>
            <a:r>
              <a:rPr lang="ru-RU" sz="2000" dirty="0" smtClean="0"/>
              <a:t>ачество знаний ( </a:t>
            </a:r>
            <a:r>
              <a:rPr lang="ru-RU" sz="2000" b="1" dirty="0" smtClean="0">
                <a:solidFill>
                  <a:srgbClr val="FF0000"/>
                </a:solidFill>
              </a:rPr>
              <a:t>от 50% и выше</a:t>
            </a:r>
            <a:r>
              <a:rPr lang="ru-RU" sz="2000" dirty="0" smtClean="0"/>
              <a:t>)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/>
              <a:t>- </a:t>
            </a:r>
            <a:r>
              <a:rPr lang="ru-RU" sz="2000" dirty="0" smtClean="0"/>
              <a:t>возросло в: </a:t>
            </a:r>
            <a:r>
              <a:rPr lang="ru-RU" sz="2000" b="1" dirty="0" smtClean="0">
                <a:solidFill>
                  <a:srgbClr val="FF0000"/>
                </a:solidFill>
              </a:rPr>
              <a:t>5а (Кл рук. Табунщиков А.Б.),5б (Кл рук. </a:t>
            </a:r>
            <a:r>
              <a:rPr lang="ru-RU" sz="2000" b="1" dirty="0" err="1" smtClean="0">
                <a:solidFill>
                  <a:srgbClr val="FF0000"/>
                </a:solidFill>
              </a:rPr>
              <a:t>Мамбетова</a:t>
            </a:r>
            <a:r>
              <a:rPr lang="ru-RU" sz="2000" b="1" dirty="0" smtClean="0">
                <a:solidFill>
                  <a:srgbClr val="FF0000"/>
                </a:solidFill>
              </a:rPr>
              <a:t> Э.А.), 7а (Кл рук Асанова Э.В.), 8а (Кл рук Говоров О.В.), 8б (Кл рук. Тимонина О.И.); 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с</a:t>
            </a:r>
            <a:r>
              <a:rPr lang="ru-RU" sz="2000" dirty="0" smtClean="0"/>
              <a:t>табильно высокое : в </a:t>
            </a:r>
            <a:r>
              <a:rPr lang="ru-RU" sz="2000" b="1" dirty="0" smtClean="0">
                <a:solidFill>
                  <a:srgbClr val="FF0000"/>
                </a:solidFill>
              </a:rPr>
              <a:t>6а (Кл рук Приходько В.В.), 7б (Кл рук </a:t>
            </a:r>
            <a:r>
              <a:rPr lang="ru-RU" sz="2000" b="1" dirty="0" err="1" smtClean="0">
                <a:solidFill>
                  <a:srgbClr val="FF0000"/>
                </a:solidFill>
              </a:rPr>
              <a:t>Косенко</a:t>
            </a:r>
            <a:r>
              <a:rPr lang="ru-RU" sz="2000" b="1" dirty="0" smtClean="0">
                <a:solidFill>
                  <a:srgbClr val="FF0000"/>
                </a:solidFill>
              </a:rPr>
              <a:t> А.В.), 9а (</a:t>
            </a:r>
            <a:r>
              <a:rPr lang="ru-RU" sz="2000" b="1" dirty="0" err="1" smtClean="0">
                <a:solidFill>
                  <a:srgbClr val="FF0000"/>
                </a:solidFill>
              </a:rPr>
              <a:t>Кущяк</a:t>
            </a:r>
            <a:r>
              <a:rPr lang="ru-RU" sz="2000" b="1" dirty="0" smtClean="0">
                <a:solidFill>
                  <a:srgbClr val="FF0000"/>
                </a:solidFill>
              </a:rPr>
              <a:t> О.Г.)</a:t>
            </a:r>
            <a:endParaRPr lang="ru-RU" sz="2000" dirty="0" smtClean="0"/>
          </a:p>
          <a:p>
            <a:r>
              <a:rPr lang="ru-RU" sz="2000" dirty="0" smtClean="0"/>
              <a:t>- понизилось в: 6б два хорошиста по итогам года имеют тройки по математике </a:t>
            </a:r>
            <a:r>
              <a:rPr lang="ru-RU" sz="2000" dirty="0" err="1" smtClean="0"/>
              <a:t>Дурсунова</a:t>
            </a:r>
            <a:r>
              <a:rPr lang="ru-RU" sz="2000" dirty="0" smtClean="0"/>
              <a:t> по русскому языку </a:t>
            </a:r>
            <a:r>
              <a:rPr lang="ru-RU" sz="2000" dirty="0" err="1" smtClean="0"/>
              <a:t>Кальченко</a:t>
            </a:r>
            <a:r>
              <a:rPr lang="ru-RU" sz="2000" dirty="0" smtClean="0"/>
              <a:t> ,6в три хорошиста по итогам года имеют тройки по математике: Корнева, Котов, Шитов.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493</Words>
  <Application>Microsoft Office PowerPoint</Application>
  <PresentationFormat>Экран (4:3)</PresentationFormat>
  <Paragraphs>184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 результатах реализации Национальной образовательной инициативы «Наша новая школа» за 2010-2011  учебный год»   ( на основе доклада Краснодарского края)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результатах реализации Национальной образовательной инициативы «Наша новая школа» за 2010-й год»   ( на основе доклада Краснодарского края)</dc:title>
  <dc:creator>Директор</dc:creator>
  <cp:lastModifiedBy>Директор</cp:lastModifiedBy>
  <cp:revision>35</cp:revision>
  <dcterms:created xsi:type="dcterms:W3CDTF">2011-09-07T05:58:11Z</dcterms:created>
  <dcterms:modified xsi:type="dcterms:W3CDTF">2011-09-07T11:06:41Z</dcterms:modified>
</cp:coreProperties>
</file>