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87" r:id="rId4"/>
    <p:sldId id="289" r:id="rId5"/>
    <p:sldId id="288" r:id="rId6"/>
    <p:sldId id="265" r:id="rId7"/>
    <p:sldId id="266" r:id="rId8"/>
    <p:sldId id="290" r:id="rId9"/>
    <p:sldId id="263" r:id="rId10"/>
    <p:sldId id="292" r:id="rId11"/>
    <p:sldId id="258" r:id="rId12"/>
    <p:sldId id="272" r:id="rId13"/>
    <p:sldId id="274" r:id="rId14"/>
    <p:sldId id="273" r:id="rId15"/>
    <p:sldId id="275" r:id="rId16"/>
    <p:sldId id="276" r:id="rId17"/>
    <p:sldId id="277" r:id="rId18"/>
    <p:sldId id="278" r:id="rId19"/>
    <p:sldId id="279" r:id="rId20"/>
    <p:sldId id="280" r:id="rId21"/>
    <p:sldId id="281" r:id="rId22"/>
    <p:sldId id="282" r:id="rId23"/>
    <p:sldId id="283" r:id="rId24"/>
    <p:sldId id="284" r:id="rId25"/>
    <p:sldId id="285" r:id="rId26"/>
    <p:sldId id="291"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0E7653F-9A83-4BBC-A66E-998A4B3A9BF3}" type="datetimeFigureOut">
              <a:rPr lang="ru-RU"/>
              <a:pPr>
                <a:defRPr/>
              </a:pPr>
              <a:t>31.01.2016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E838D55-16F9-40E1-9DB4-6EC3592561B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AE2578-E7B6-48D8-9A60-DAF4FC8F1273}" type="slidenum">
              <a:rPr lang="ru-RU" smtClean="0"/>
              <a:pPr fontAlgn="base">
                <a:spcBef>
                  <a:spcPct val="0"/>
                </a:spcBef>
                <a:spcAft>
                  <a:spcPct val="0"/>
                </a:spcAft>
                <a:defRPr/>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946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45D475-0CF5-47FF-B86D-172855F923C8}" type="slidenum">
              <a:rPr lang="ru-RU" smtClean="0"/>
              <a:pPr fontAlgn="base">
                <a:spcBef>
                  <a:spcPct val="0"/>
                </a:spcBef>
                <a:spcAft>
                  <a:spcPct val="0"/>
                </a:spcAft>
                <a:defRPr/>
              </a:pPr>
              <a:t>5</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741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4BAE23-7E43-4327-8D6C-EB093C370220}" type="slidenum">
              <a:rPr lang="ru-RU" smtClean="0"/>
              <a:pPr fontAlgn="base">
                <a:spcBef>
                  <a:spcPct val="0"/>
                </a:spcBef>
                <a:spcAft>
                  <a:spcPct val="0"/>
                </a:spcAft>
                <a:defRPr/>
              </a:pPr>
              <a:t>8</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84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150727-A7F8-40BA-A062-B88EF3010DFA}" type="slidenum">
              <a:rPr lang="ru-RU" smtClean="0"/>
              <a:pPr fontAlgn="base">
                <a:spcBef>
                  <a:spcPct val="0"/>
                </a:spcBef>
                <a:spcAft>
                  <a:spcPct val="0"/>
                </a:spcAft>
                <a:defRPr/>
              </a:pPr>
              <a:t>9</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p:spPr>
      </p:sp>
      <p:sp>
        <p:nvSpPr>
          <p:cNvPr id="3789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88CDCE0-1967-4904-9F63-36F33DD5C25B}" type="slidenum">
              <a:rPr lang="ru-RU" smtClean="0"/>
              <a:pPr>
                <a:defRPr/>
              </a:pPr>
              <a:t>10</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9509CB-30D3-4D21-B6A8-ABB0CD365C20}" type="slidenum">
              <a:rPr lang="ru-RU" smtClean="0"/>
              <a:pPr>
                <a:defRPr/>
              </a:pPr>
              <a:t>13</a:t>
            </a:fld>
            <a:endParaRPr lang="ru-RU"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r>
              <a:rPr lang="ru-RU" sz="1000" smtClean="0"/>
              <a:t>Представь себе, что, нагулявшись в лесу в теплый летний день, ты решаешь прилечь отдохнуть под высокой сосной. Что бы подложить под голову? Под рукой ничего нет, поэтому ты ложишься просто так. Что за чудо?! Твоя голова погружается как будто в нежный и мягкий ковер. Оглянись - вокруг тебя расположились удивительные маленькие растения. Они все очень похожи друг на друга и стоят, плотно прижавшись. Так вот, что это за ковер! Оказывается, он живой. Это - зеленый мох.</a:t>
            </a:r>
          </a:p>
          <a:p>
            <a:pPr marL="228600" indent="-228600" eaLnBrk="1" hangingPunct="1">
              <a:buFontTx/>
              <a:buAutoNum type="arabicPeriod"/>
            </a:pPr>
            <a:r>
              <a:rPr lang="ru-RU" sz="1000" smtClean="0"/>
              <a:t>Давай рассмотрим удивительные маленькие растения мха поближе. Смотри, как плотно они прижались друг к другу. Действительно, получился коврик. Ученые-ботаники называют его дерновиной.</a:t>
            </a:r>
          </a:p>
          <a:p>
            <a:pPr marL="228600" indent="-228600" eaLnBrk="1" hangingPunct="1">
              <a:buFontTx/>
              <a:buAutoNum type="arabicPeriod"/>
            </a:pPr>
            <a:r>
              <a:rPr lang="ru-RU" sz="1000" smtClean="0"/>
              <a:t>Теперь осторожно вытащим одно растение. Этот мох называется "кукушкин лен".</a:t>
            </a:r>
          </a:p>
          <a:p>
            <a:pPr marL="228600" indent="-228600" eaLnBrk="1" hangingPunct="1">
              <a:buFontTx/>
              <a:buAutoNum type="arabicPeriod"/>
            </a:pPr>
            <a:r>
              <a:rPr lang="ru-RU" sz="1000" smtClean="0">
                <a:sym typeface="Wingdings 2" pitchFamily="18" charset="2"/>
              </a:rPr>
              <a:t>Видишь, его стебель густо покрыт маленькими зелеными листочками. Тс что они зеленого цвета, напоминает нам с тобой, что в их клетках идут процессы фотосинтеза</a:t>
            </a:r>
          </a:p>
          <a:p>
            <a:pPr marL="228600" indent="-228600" eaLnBrk="1" hangingPunct="1">
              <a:buFontTx/>
              <a:buAutoNum type="arabicPeriod"/>
            </a:pPr>
            <a:r>
              <a:rPr lang="ru-RU" sz="1000" smtClean="0"/>
              <a:t>Стебель кукушкина льна зеленовато-бурый. А в нижней своей части он становится совсем коричневым.</a:t>
            </a:r>
          </a:p>
          <a:p>
            <a:pPr marL="228600" indent="-228600" eaLnBrk="1" hangingPunct="1">
              <a:buFontTx/>
              <a:buAutoNum type="arabicPeriod"/>
            </a:pPr>
            <a:r>
              <a:rPr lang="ru-RU" sz="1000" smtClean="0"/>
              <a:t>А на его продольном разрезе можно различить ткани.</a:t>
            </a:r>
          </a:p>
          <a:p>
            <a:pPr marL="228600" indent="-228600" eaLnBrk="1" hangingPunct="1">
              <a:buFontTx/>
              <a:buAutoNum type="arabicPeriod"/>
            </a:pPr>
            <a:r>
              <a:rPr lang="ru-RU" sz="1000" smtClean="0">
                <a:sym typeface="Wingdings 2" pitchFamily="18" charset="2"/>
              </a:rPr>
              <a:t>Где же у мха корни? Их нет! Даже и не ищи. Видишь, на нижней части стебля есть едва заметные тонкие волоски. Это ризоиды. Они всасывают воду и помогают растеньицу удерживаться в почве. Вот ведь, как интересно! Мох - высшее растение, но вместо корней у него ризоиды, как у водорослей.</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3"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3E9A99BE-55C9-4C33-8C06-8CBE4A813173}" type="datetimeFigureOut">
              <a:rPr lang="ru-RU"/>
              <a:pPr>
                <a:defRPr/>
              </a:pPr>
              <a:t>31.01.2016</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FDCC5851-DBD6-444A-8A16-FF9D857D284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4DAE21E2-D7C7-4CB1-B489-EEC6CA12A235}" type="datetimeFigureOut">
              <a:rPr lang="ru-RU"/>
              <a:pPr>
                <a:defRPr/>
              </a:pPr>
              <a:t>31.01.2016</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40A2F2C4-BD2E-4D8B-ACE2-008C53C7713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30A0670B-40A2-4519-AB55-5B2FC88832D4}" type="datetimeFigureOut">
              <a:rPr lang="ru-RU"/>
              <a:pPr>
                <a:defRPr/>
              </a:pPr>
              <a:t>31.01.2016</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C8517BD9-F8A5-4E02-9D06-36AEA6DD1C7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6CD18DED-D4B7-4EC2-83C0-4F6B18AC4B83}" type="datetimeFigureOut">
              <a:rPr lang="ru-RU"/>
              <a:pPr>
                <a:defRPr/>
              </a:pPr>
              <a:t>31.01.2016</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70A1D2E7-D49D-4487-90FB-C1DDFF3E5E9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BD8D8E4F-8EA6-40B6-9E3B-DADD8FED2AF2}" type="datetimeFigureOut">
              <a:rPr lang="ru-RU"/>
              <a:pPr>
                <a:defRPr/>
              </a:pPr>
              <a:t>31.01.2016</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0D01588B-4F8D-4CE8-BD43-0DC23E45EF3F}"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965A94C0-4A62-4C7F-80BE-8DAE46F3B5B6}" type="datetimeFigureOut">
              <a:rPr lang="ru-RU"/>
              <a:pPr>
                <a:defRPr/>
              </a:pPr>
              <a:t>31.01.2016</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F5F119A8-4AF6-4A9E-AB1B-7D1DC58B4D1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48D511D7-F307-4DB0-9FF1-5C5488AFE560}" type="datetimeFigureOut">
              <a:rPr lang="ru-RU"/>
              <a:pPr>
                <a:defRPr/>
              </a:pPr>
              <a:t>31.01.2016</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98705A96-BC04-4F29-BB8C-43EC8A15150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434CCE4C-0FA4-4036-986F-1A774EFDA834}" type="datetimeFigureOut">
              <a:rPr lang="ru-RU"/>
              <a:pPr>
                <a:defRPr/>
              </a:pPr>
              <a:t>31.01.2016</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DA594472-94FC-40E1-9DA0-44B16BFD36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F884A7B5-7116-4323-9905-15B01FDA5A18}" type="datetimeFigureOut">
              <a:rPr lang="ru-RU"/>
              <a:pPr>
                <a:defRPr/>
              </a:pPr>
              <a:t>31.01.2016</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646E2C3B-5F91-418E-A56F-35316326EA2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D6E7F39A-2792-448A-892E-1513431BC2D6}" type="datetimeFigureOut">
              <a:rPr lang="ru-RU"/>
              <a:pPr>
                <a:defRPr/>
              </a:pPr>
              <a:t>31.01.2016</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235A2C99-191D-4288-B0FD-BC6E13F52B9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35941011-71A9-4D74-BE98-3EFD6A2F1F1E}" type="datetimeFigureOut">
              <a:rPr lang="ru-RU"/>
              <a:pPr>
                <a:defRPr/>
              </a:pPr>
              <a:t>31.01.2016</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2DFE91D7-E974-4B1D-962B-4F422FE45BF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357F0305-A30B-4AEB-B5FE-F4AE75ED0DFD}" type="datetimeFigureOut">
              <a:rPr lang="ru-RU"/>
              <a:pPr>
                <a:defRPr/>
              </a:pPr>
              <a:t>31.01.2016</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B134E674-9BD6-4FF2-AB51-B209FF944DD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88" r:id="rId1"/>
    <p:sldLayoutId id="2147483781" r:id="rId2"/>
    <p:sldLayoutId id="2147483789" r:id="rId3"/>
    <p:sldLayoutId id="2147483782" r:id="rId4"/>
    <p:sldLayoutId id="2147483783" r:id="rId5"/>
    <p:sldLayoutId id="2147483784" r:id="rId6"/>
    <p:sldLayoutId id="2147483785" r:id="rId7"/>
    <p:sldLayoutId id="2147483786" r:id="rId8"/>
    <p:sldLayoutId id="2147483790" r:id="rId9"/>
    <p:sldLayoutId id="2147483787" r:id="rId10"/>
    <p:sldLayoutId id="214748379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jpeg"/><Relationship Id="rId7"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Рисунок 8" descr="MC900433149.JPG"/>
          <p:cNvPicPr>
            <a:picLocks noChangeAspect="1"/>
          </p:cNvPicPr>
          <p:nvPr/>
        </p:nvPicPr>
        <p:blipFill>
          <a:blip r:embed="rId2" cstate="email"/>
          <a:srcRect/>
          <a:stretch>
            <a:fillRect/>
          </a:stretch>
        </p:blipFill>
        <p:spPr bwMode="auto">
          <a:xfrm>
            <a:off x="4929188" y="5286375"/>
            <a:ext cx="2052637" cy="1368425"/>
          </a:xfrm>
          <a:prstGeom prst="rect">
            <a:avLst/>
          </a:prstGeom>
          <a:noFill/>
          <a:ln w="9525">
            <a:noFill/>
            <a:miter lim="800000"/>
            <a:headEnd/>
            <a:tailEnd/>
          </a:ln>
        </p:spPr>
      </p:pic>
      <p:sp>
        <p:nvSpPr>
          <p:cNvPr id="2" name="Заголовок 1"/>
          <p:cNvSpPr>
            <a:spLocks noGrp="1"/>
          </p:cNvSpPr>
          <p:nvPr>
            <p:ph type="ctrTitle"/>
          </p:nvPr>
        </p:nvSpPr>
        <p:spPr/>
        <p:txBody>
          <a:bodyPr>
            <a:normAutofit/>
          </a:bodyPr>
          <a:lstStyle/>
          <a:p>
            <a:pPr eaLnBrk="1" fontAlgn="auto" hangingPunct="1">
              <a:spcAft>
                <a:spcPts val="0"/>
              </a:spcAft>
              <a:defRPr/>
            </a:pPr>
            <a:r>
              <a:rPr lang="ru-RU" i="1" dirty="0" smtClean="0"/>
              <a:t>Преподавание биологии с учетом требований ФГОС</a:t>
            </a:r>
            <a:endParaRPr lang="ru-RU" i="1" dirty="0"/>
          </a:p>
        </p:txBody>
      </p:sp>
      <p:sp>
        <p:nvSpPr>
          <p:cNvPr id="3" name="Подзаголовок 2"/>
          <p:cNvSpPr>
            <a:spLocks noGrp="1"/>
          </p:cNvSpPr>
          <p:nvPr>
            <p:ph type="subTitle" idx="1"/>
          </p:nvPr>
        </p:nvSpPr>
        <p:spPr>
          <a:xfrm>
            <a:off x="3354388" y="3540125"/>
            <a:ext cx="5114925" cy="1101725"/>
          </a:xfrm>
        </p:spPr>
        <p:txBody>
          <a:bodyPr>
            <a:normAutofit lnSpcReduction="10000"/>
          </a:bodyPr>
          <a:lstStyle/>
          <a:p>
            <a:pPr eaLnBrk="1" fontAlgn="auto" hangingPunct="1">
              <a:spcAft>
                <a:spcPts val="0"/>
              </a:spcAft>
              <a:buFont typeface="Wingdings 2"/>
              <a:buNone/>
              <a:defRPr/>
            </a:pPr>
            <a:r>
              <a:rPr lang="ru-RU" b="1" i="1" dirty="0" smtClean="0"/>
              <a:t>Выступление учителя  биологии </a:t>
            </a:r>
          </a:p>
          <a:p>
            <a:pPr eaLnBrk="1" fontAlgn="auto" hangingPunct="1">
              <a:spcAft>
                <a:spcPts val="0"/>
              </a:spcAft>
              <a:buFont typeface="Wingdings 2"/>
              <a:buNone/>
              <a:defRPr/>
            </a:pPr>
            <a:r>
              <a:rPr lang="ru-RU" b="1" i="1" dirty="0" smtClean="0"/>
              <a:t>МБОУ СОШ № 28</a:t>
            </a:r>
          </a:p>
          <a:p>
            <a:pPr eaLnBrk="1" fontAlgn="auto" hangingPunct="1">
              <a:spcAft>
                <a:spcPts val="0"/>
              </a:spcAft>
              <a:buFont typeface="Wingdings 2"/>
              <a:buNone/>
              <a:defRPr/>
            </a:pPr>
            <a:r>
              <a:rPr lang="ru-RU" b="1" i="1" dirty="0" smtClean="0"/>
              <a:t>Бородиной А.А.</a:t>
            </a:r>
          </a:p>
          <a:p>
            <a:pPr eaLnBrk="1" fontAlgn="auto" hangingPunct="1">
              <a:spcAft>
                <a:spcPts val="0"/>
              </a:spcAft>
              <a:buFont typeface="Wingdings 2"/>
              <a:buNone/>
              <a:defRPr/>
            </a:pPr>
            <a:endParaRPr lang="ru-RU" dirty="0"/>
          </a:p>
        </p:txBody>
      </p:sp>
      <p:pic>
        <p:nvPicPr>
          <p:cNvPr id="6149" name="Рисунок 3" descr="MP900407186.JPG"/>
          <p:cNvPicPr>
            <a:picLocks noChangeAspect="1"/>
          </p:cNvPicPr>
          <p:nvPr/>
        </p:nvPicPr>
        <p:blipFill>
          <a:blip r:embed="rId3" cstate="email"/>
          <a:srcRect/>
          <a:stretch>
            <a:fillRect/>
          </a:stretch>
        </p:blipFill>
        <p:spPr bwMode="auto">
          <a:xfrm>
            <a:off x="428625" y="66675"/>
            <a:ext cx="2000250" cy="1587500"/>
          </a:xfrm>
          <a:prstGeom prst="rect">
            <a:avLst/>
          </a:prstGeom>
          <a:noFill/>
          <a:ln w="9525">
            <a:noFill/>
            <a:miter lim="800000"/>
            <a:headEnd/>
            <a:tailEnd/>
          </a:ln>
        </p:spPr>
      </p:pic>
      <p:pic>
        <p:nvPicPr>
          <p:cNvPr id="6150" name="Рисунок 4" descr="MP900407550.JPG"/>
          <p:cNvPicPr>
            <a:picLocks noChangeAspect="1"/>
          </p:cNvPicPr>
          <p:nvPr/>
        </p:nvPicPr>
        <p:blipFill>
          <a:blip r:embed="rId4" cstate="email"/>
          <a:srcRect/>
          <a:stretch>
            <a:fillRect/>
          </a:stretch>
        </p:blipFill>
        <p:spPr bwMode="auto">
          <a:xfrm>
            <a:off x="357188" y="1857375"/>
            <a:ext cx="2052637" cy="1368425"/>
          </a:xfrm>
          <a:prstGeom prst="rect">
            <a:avLst/>
          </a:prstGeom>
          <a:noFill/>
          <a:ln w="9525">
            <a:noFill/>
            <a:miter lim="800000"/>
            <a:headEnd/>
            <a:tailEnd/>
          </a:ln>
        </p:spPr>
      </p:pic>
      <p:pic>
        <p:nvPicPr>
          <p:cNvPr id="6151" name="Рисунок 5" descr="MP900406755.JPG"/>
          <p:cNvPicPr>
            <a:picLocks noChangeAspect="1"/>
          </p:cNvPicPr>
          <p:nvPr/>
        </p:nvPicPr>
        <p:blipFill>
          <a:blip r:embed="rId5" cstate="email"/>
          <a:srcRect/>
          <a:stretch>
            <a:fillRect/>
          </a:stretch>
        </p:blipFill>
        <p:spPr bwMode="auto">
          <a:xfrm>
            <a:off x="357188" y="3357563"/>
            <a:ext cx="2071687" cy="1657350"/>
          </a:xfrm>
          <a:prstGeom prst="rect">
            <a:avLst/>
          </a:prstGeom>
          <a:noFill/>
          <a:ln w="9525">
            <a:noFill/>
            <a:miter lim="800000"/>
            <a:headEnd/>
            <a:tailEnd/>
          </a:ln>
        </p:spPr>
      </p:pic>
      <p:pic>
        <p:nvPicPr>
          <p:cNvPr id="6152" name="Рисунок 6" descr="MP900407120.JPG"/>
          <p:cNvPicPr>
            <a:picLocks noChangeAspect="1"/>
          </p:cNvPicPr>
          <p:nvPr/>
        </p:nvPicPr>
        <p:blipFill>
          <a:blip r:embed="rId6" cstate="email"/>
          <a:srcRect/>
          <a:stretch>
            <a:fillRect/>
          </a:stretch>
        </p:blipFill>
        <p:spPr bwMode="auto">
          <a:xfrm>
            <a:off x="357188" y="5238750"/>
            <a:ext cx="2071687" cy="1381125"/>
          </a:xfrm>
          <a:prstGeom prst="rect">
            <a:avLst/>
          </a:prstGeom>
          <a:noFill/>
          <a:ln w="9525">
            <a:noFill/>
            <a:miter lim="800000"/>
            <a:headEnd/>
            <a:tailEnd/>
          </a:ln>
        </p:spPr>
      </p:pic>
      <p:pic>
        <p:nvPicPr>
          <p:cNvPr id="6153" name="Рисунок 7" descr="MP900407147.JPG"/>
          <p:cNvPicPr>
            <a:picLocks noChangeAspect="1"/>
          </p:cNvPicPr>
          <p:nvPr/>
        </p:nvPicPr>
        <p:blipFill>
          <a:blip r:embed="rId7" cstate="email"/>
          <a:srcRect/>
          <a:stretch>
            <a:fillRect/>
          </a:stretch>
        </p:blipFill>
        <p:spPr bwMode="auto">
          <a:xfrm>
            <a:off x="2857500" y="4143375"/>
            <a:ext cx="2324100" cy="1549400"/>
          </a:xfrm>
          <a:prstGeom prst="rect">
            <a:avLst/>
          </a:prstGeom>
          <a:noFill/>
          <a:ln w="9525">
            <a:noFill/>
            <a:miter lim="800000"/>
            <a:headEnd/>
            <a:tailEnd/>
          </a:ln>
        </p:spPr>
      </p:pic>
      <p:pic>
        <p:nvPicPr>
          <p:cNvPr id="6154" name="Рисунок 9" descr="MP900433185.JPG"/>
          <p:cNvPicPr>
            <a:picLocks noChangeAspect="1"/>
          </p:cNvPicPr>
          <p:nvPr/>
        </p:nvPicPr>
        <p:blipFill>
          <a:blip r:embed="rId8" cstate="email"/>
          <a:srcRect/>
          <a:stretch>
            <a:fillRect/>
          </a:stretch>
        </p:blipFill>
        <p:spPr bwMode="auto">
          <a:xfrm>
            <a:off x="2857500" y="428625"/>
            <a:ext cx="1231900" cy="1839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28688" y="571500"/>
          <a:ext cx="7358118" cy="5943600"/>
        </p:xfrm>
        <a:graphic>
          <a:graphicData uri="http://schemas.openxmlformats.org/drawingml/2006/table">
            <a:tbl>
              <a:tblPr firstRow="1" bandRow="1">
                <a:tableStyleId>{5C22544A-7EE6-4342-B048-85BDC9FD1C3A}</a:tableStyleId>
              </a:tblPr>
              <a:tblGrid>
                <a:gridCol w="1226353"/>
                <a:gridCol w="1226353"/>
                <a:gridCol w="1226353"/>
                <a:gridCol w="1226353"/>
                <a:gridCol w="1226353"/>
                <a:gridCol w="1226353"/>
              </a:tblGrid>
              <a:tr h="1143008">
                <a:tc>
                  <a:txBody>
                    <a:bodyPr/>
                    <a:lstStyle/>
                    <a:p>
                      <a:pPr algn="ctr"/>
                      <a:r>
                        <a:rPr lang="ru-RU" sz="7200" b="1" dirty="0" smtClean="0">
                          <a:solidFill>
                            <a:schemeClr val="bg1">
                              <a:lumMod val="95000"/>
                              <a:lumOff val="5000"/>
                            </a:schemeClr>
                          </a:solidFill>
                        </a:rPr>
                        <a:t>л</a:t>
                      </a:r>
                      <a:endParaRPr lang="ru-RU" sz="7200" b="1" dirty="0">
                        <a:solidFill>
                          <a:schemeClr val="bg1">
                            <a:lumMod val="95000"/>
                            <a:lumOff val="5000"/>
                          </a:schemeClr>
                        </a:solidFill>
                      </a:endParaRPr>
                    </a:p>
                  </a:txBody>
                  <a:tcPr>
                    <a:solidFill>
                      <a:schemeClr val="accent2"/>
                    </a:solidFill>
                  </a:tcPr>
                </a:tc>
                <a:tc>
                  <a:txBody>
                    <a:bodyPr/>
                    <a:lstStyle/>
                    <a:p>
                      <a:pPr algn="ctr"/>
                      <a:r>
                        <a:rPr lang="ru-RU" sz="7200" b="1" dirty="0" smtClean="0">
                          <a:solidFill>
                            <a:schemeClr val="bg1">
                              <a:lumMod val="95000"/>
                              <a:lumOff val="5000"/>
                            </a:schemeClr>
                          </a:solidFill>
                        </a:rPr>
                        <a:t>я</a:t>
                      </a:r>
                      <a:endParaRPr lang="ru-RU" sz="7200" b="1" dirty="0">
                        <a:solidFill>
                          <a:schemeClr val="bg1">
                            <a:lumMod val="95000"/>
                            <a:lumOff val="5000"/>
                          </a:schemeClr>
                        </a:solidFill>
                      </a:endParaRPr>
                    </a:p>
                  </a:txBody>
                  <a:tcPr>
                    <a:solidFill>
                      <a:schemeClr val="tx2">
                        <a:lumMod val="20000"/>
                        <a:lumOff val="80000"/>
                      </a:schemeClr>
                    </a:solidFill>
                  </a:tcPr>
                </a:tc>
                <a:tc>
                  <a:txBody>
                    <a:bodyPr/>
                    <a:lstStyle/>
                    <a:p>
                      <a:pPr algn="ctr"/>
                      <a:r>
                        <a:rPr lang="ru-RU" sz="7200" b="1" dirty="0" smtClean="0">
                          <a:solidFill>
                            <a:schemeClr val="bg1">
                              <a:lumMod val="95000"/>
                              <a:lumOff val="5000"/>
                            </a:schemeClr>
                          </a:solidFill>
                        </a:rPr>
                        <a:t>г</a:t>
                      </a:r>
                      <a:endParaRPr lang="ru-RU" sz="7200" b="1" dirty="0">
                        <a:solidFill>
                          <a:schemeClr val="bg1">
                            <a:lumMod val="95000"/>
                            <a:lumOff val="5000"/>
                          </a:schemeClr>
                        </a:solidFill>
                      </a:endParaRPr>
                    </a:p>
                  </a:txBody>
                  <a:tcPr>
                    <a:solidFill>
                      <a:schemeClr val="tx2">
                        <a:lumMod val="20000"/>
                        <a:lumOff val="80000"/>
                      </a:schemeClr>
                    </a:solidFill>
                  </a:tcPr>
                </a:tc>
                <a:tc>
                  <a:txBody>
                    <a:bodyPr/>
                    <a:lstStyle/>
                    <a:p>
                      <a:pPr algn="ctr"/>
                      <a:r>
                        <a:rPr lang="ru-RU" sz="7200" b="1" dirty="0" smtClean="0">
                          <a:solidFill>
                            <a:schemeClr val="bg1">
                              <a:lumMod val="95000"/>
                              <a:lumOff val="5000"/>
                            </a:schemeClr>
                          </a:solidFill>
                        </a:rPr>
                        <a:t>ч</a:t>
                      </a:r>
                      <a:endParaRPr lang="ru-RU" sz="7200" b="1" dirty="0">
                        <a:solidFill>
                          <a:schemeClr val="bg1">
                            <a:lumMod val="95000"/>
                            <a:lumOff val="5000"/>
                          </a:schemeClr>
                        </a:solidFill>
                      </a:endParaRPr>
                    </a:p>
                  </a:txBody>
                  <a:tcPr>
                    <a:solidFill>
                      <a:schemeClr val="accent3">
                        <a:lumMod val="60000"/>
                        <a:lumOff val="40000"/>
                      </a:schemeClr>
                    </a:solidFill>
                  </a:tcPr>
                </a:tc>
                <a:tc>
                  <a:txBody>
                    <a:bodyPr/>
                    <a:lstStyle/>
                    <a:p>
                      <a:pPr algn="ctr"/>
                      <a:r>
                        <a:rPr lang="ru-RU" sz="7200" b="1" dirty="0" smtClean="0">
                          <a:solidFill>
                            <a:schemeClr val="bg1">
                              <a:lumMod val="95000"/>
                              <a:lumOff val="5000"/>
                            </a:schemeClr>
                          </a:solidFill>
                        </a:rPr>
                        <a:t>е</a:t>
                      </a:r>
                      <a:endParaRPr lang="ru-RU" sz="7200" b="1" dirty="0">
                        <a:solidFill>
                          <a:schemeClr val="bg1">
                            <a:lumMod val="95000"/>
                            <a:lumOff val="5000"/>
                          </a:schemeClr>
                        </a:solidFill>
                      </a:endParaRPr>
                    </a:p>
                  </a:txBody>
                  <a:tcPr>
                    <a:solidFill>
                      <a:schemeClr val="tx2">
                        <a:lumMod val="20000"/>
                        <a:lumOff val="80000"/>
                      </a:schemeClr>
                    </a:solidFill>
                  </a:tcPr>
                </a:tc>
                <a:tc>
                  <a:txBody>
                    <a:bodyPr/>
                    <a:lstStyle/>
                    <a:p>
                      <a:pPr algn="ctr"/>
                      <a:r>
                        <a:rPr lang="ru-RU" sz="7200" b="1" dirty="0" err="1" smtClean="0">
                          <a:solidFill>
                            <a:schemeClr val="bg1">
                              <a:lumMod val="95000"/>
                              <a:lumOff val="5000"/>
                            </a:schemeClr>
                          </a:solidFill>
                        </a:rPr>
                        <a:t>й</a:t>
                      </a:r>
                      <a:endParaRPr lang="ru-RU" sz="7200" b="1" dirty="0">
                        <a:solidFill>
                          <a:schemeClr val="bg1">
                            <a:lumMod val="95000"/>
                            <a:lumOff val="5000"/>
                          </a:schemeClr>
                        </a:solidFill>
                      </a:endParaRPr>
                    </a:p>
                  </a:txBody>
                  <a:tcPr>
                    <a:solidFill>
                      <a:schemeClr val="tx2">
                        <a:lumMod val="20000"/>
                        <a:lumOff val="80000"/>
                      </a:schemeClr>
                    </a:solidFill>
                  </a:tcPr>
                </a:tc>
              </a:tr>
              <a:tr h="1143008">
                <a:tc>
                  <a:txBody>
                    <a:bodyPr/>
                    <a:lstStyle/>
                    <a:p>
                      <a:pPr algn="ctr"/>
                      <a:r>
                        <a:rPr lang="ru-RU" sz="7200" b="1" dirty="0" smtClean="0"/>
                        <a:t>к</a:t>
                      </a:r>
                      <a:endParaRPr lang="ru-RU" sz="7200" b="1" dirty="0"/>
                    </a:p>
                  </a:txBody>
                  <a:tcPr/>
                </a:tc>
                <a:tc>
                  <a:txBody>
                    <a:bodyPr/>
                    <a:lstStyle/>
                    <a:p>
                      <a:pPr algn="ctr"/>
                      <a:r>
                        <a:rPr lang="ru-RU" sz="7200" b="1" dirty="0" err="1" smtClean="0"/>
                        <a:t>ш</a:t>
                      </a:r>
                      <a:endParaRPr lang="ru-RU" sz="7200" b="1" dirty="0"/>
                    </a:p>
                  </a:txBody>
                  <a:tcPr/>
                </a:tc>
                <a:tc>
                  <a:txBody>
                    <a:bodyPr/>
                    <a:lstStyle/>
                    <a:p>
                      <a:pPr algn="ctr"/>
                      <a:r>
                        <a:rPr lang="ru-RU" sz="7200" b="1" dirty="0" smtClean="0"/>
                        <a:t>у</a:t>
                      </a:r>
                      <a:endParaRPr lang="ru-RU" sz="7200" b="1" dirty="0"/>
                    </a:p>
                  </a:txBody>
                  <a:tcPr/>
                </a:tc>
                <a:tc>
                  <a:txBody>
                    <a:bodyPr/>
                    <a:lstStyle/>
                    <a:p>
                      <a:pPr algn="ctr"/>
                      <a:r>
                        <a:rPr lang="ru-RU" sz="7200" b="1" dirty="0" err="1" smtClean="0"/>
                        <a:t>ц</a:t>
                      </a:r>
                      <a:endParaRPr lang="ru-RU" sz="7200" b="1" dirty="0"/>
                    </a:p>
                  </a:txBody>
                  <a:tcPr/>
                </a:tc>
                <a:tc>
                  <a:txBody>
                    <a:bodyPr/>
                    <a:lstStyle/>
                    <a:p>
                      <a:pPr algn="ctr"/>
                      <a:r>
                        <a:rPr lang="ru-RU" sz="7200" b="1" dirty="0" err="1" smtClean="0"/>
                        <a:t>р</a:t>
                      </a:r>
                      <a:endParaRPr lang="ru-RU" sz="7200" b="1" dirty="0"/>
                    </a:p>
                  </a:txBody>
                  <a:tcPr/>
                </a:tc>
                <a:tc>
                  <a:txBody>
                    <a:bodyPr/>
                    <a:lstStyle/>
                    <a:p>
                      <a:pPr algn="ctr"/>
                      <a:r>
                        <a:rPr lang="ru-RU" sz="7200" b="1" dirty="0" smtClean="0"/>
                        <a:t>е</a:t>
                      </a:r>
                      <a:endParaRPr lang="ru-RU" sz="7200" b="1" dirty="0"/>
                    </a:p>
                  </a:txBody>
                  <a:tcPr/>
                </a:tc>
              </a:tr>
              <a:tr h="1143008">
                <a:tc>
                  <a:txBody>
                    <a:bodyPr/>
                    <a:lstStyle/>
                    <a:p>
                      <a:pPr algn="ctr"/>
                      <a:r>
                        <a:rPr lang="ru-RU" sz="7200" b="1" dirty="0" smtClean="0"/>
                        <a:t>а</a:t>
                      </a:r>
                      <a:endParaRPr lang="ru-RU" sz="7200" b="1" dirty="0"/>
                    </a:p>
                  </a:txBody>
                  <a:tcPr/>
                </a:tc>
                <a:tc>
                  <a:txBody>
                    <a:bodyPr/>
                    <a:lstStyle/>
                    <a:p>
                      <a:pPr algn="ctr"/>
                      <a:r>
                        <a:rPr lang="ru-RU" sz="7200" b="1" dirty="0" err="1" smtClean="0"/>
                        <a:t>з</a:t>
                      </a:r>
                      <a:endParaRPr lang="ru-RU" sz="7200" b="1" dirty="0"/>
                    </a:p>
                  </a:txBody>
                  <a:tcPr>
                    <a:solidFill>
                      <a:schemeClr val="tx2">
                        <a:lumMod val="75000"/>
                      </a:schemeClr>
                    </a:solidFill>
                  </a:tcPr>
                </a:tc>
                <a:tc>
                  <a:txBody>
                    <a:bodyPr/>
                    <a:lstStyle/>
                    <a:p>
                      <a:pPr algn="ctr"/>
                      <a:r>
                        <a:rPr lang="ru-RU" sz="7200" b="1" dirty="0" smtClean="0"/>
                        <a:t>а</a:t>
                      </a:r>
                      <a:endParaRPr lang="ru-RU" sz="7200" b="1" dirty="0"/>
                    </a:p>
                  </a:txBody>
                  <a:tcPr/>
                </a:tc>
                <a:tc>
                  <a:txBody>
                    <a:bodyPr/>
                    <a:lstStyle/>
                    <a:p>
                      <a:pPr algn="ctr"/>
                      <a:r>
                        <a:rPr lang="ru-RU" sz="7200" b="1" dirty="0" smtClean="0"/>
                        <a:t>я</a:t>
                      </a:r>
                      <a:endParaRPr lang="ru-RU" sz="7200" b="1" dirty="0"/>
                    </a:p>
                  </a:txBody>
                  <a:tcPr/>
                </a:tc>
                <a:tc>
                  <a:txBody>
                    <a:bodyPr/>
                    <a:lstStyle/>
                    <a:p>
                      <a:pPr algn="ctr"/>
                      <a:r>
                        <a:rPr lang="ru-RU" sz="7200" b="1" dirty="0" smtClean="0"/>
                        <a:t>в</a:t>
                      </a:r>
                      <a:endParaRPr lang="ru-RU" sz="7200" b="1" dirty="0"/>
                    </a:p>
                  </a:txBody>
                  <a:tcPr/>
                </a:tc>
                <a:tc>
                  <a:txBody>
                    <a:bodyPr/>
                    <a:lstStyle/>
                    <a:p>
                      <a:pPr algn="ctr"/>
                      <a:r>
                        <a:rPr lang="ru-RU" sz="7200" b="1" dirty="0" smtClean="0"/>
                        <a:t>в</a:t>
                      </a:r>
                      <a:endParaRPr lang="ru-RU" sz="7200" b="1" dirty="0"/>
                    </a:p>
                  </a:txBody>
                  <a:tcPr/>
                </a:tc>
              </a:tr>
              <a:tr h="1143008">
                <a:tc>
                  <a:txBody>
                    <a:bodyPr/>
                    <a:lstStyle/>
                    <a:p>
                      <a:pPr algn="ctr"/>
                      <a:r>
                        <a:rPr lang="ru-RU" sz="7200" b="1" dirty="0" smtClean="0"/>
                        <a:t>о</a:t>
                      </a:r>
                      <a:endParaRPr lang="ru-RU" sz="7200" b="1" dirty="0"/>
                    </a:p>
                  </a:txBody>
                  <a:tcPr/>
                </a:tc>
                <a:tc>
                  <a:txBody>
                    <a:bodyPr/>
                    <a:lstStyle/>
                    <a:p>
                      <a:pPr algn="ctr"/>
                      <a:r>
                        <a:rPr lang="ru-RU" sz="7200" b="1" dirty="0" smtClean="0"/>
                        <a:t>б</a:t>
                      </a:r>
                      <a:endParaRPr lang="ru-RU" sz="7200" b="1" dirty="0"/>
                    </a:p>
                  </a:txBody>
                  <a:tcPr>
                    <a:solidFill>
                      <a:schemeClr val="accent1">
                        <a:lumMod val="40000"/>
                        <a:lumOff val="60000"/>
                      </a:schemeClr>
                    </a:solidFill>
                  </a:tcPr>
                </a:tc>
                <a:tc>
                  <a:txBody>
                    <a:bodyPr/>
                    <a:lstStyle/>
                    <a:p>
                      <a:pPr algn="ctr"/>
                      <a:r>
                        <a:rPr lang="ru-RU" sz="7200" b="1" dirty="0" smtClean="0"/>
                        <a:t>а</a:t>
                      </a:r>
                      <a:endParaRPr lang="ru-RU" sz="7200" b="1" dirty="0"/>
                    </a:p>
                  </a:txBody>
                  <a:tcPr/>
                </a:tc>
                <a:tc>
                  <a:txBody>
                    <a:bodyPr/>
                    <a:lstStyle/>
                    <a:p>
                      <a:pPr algn="ctr"/>
                      <a:r>
                        <a:rPr lang="ru-RU" sz="7200" b="1" dirty="0" smtClean="0"/>
                        <a:t>б</a:t>
                      </a:r>
                      <a:endParaRPr lang="ru-RU" sz="7200" b="1" dirty="0"/>
                    </a:p>
                  </a:txBody>
                  <a:tcPr>
                    <a:solidFill>
                      <a:schemeClr val="accent5">
                        <a:lumMod val="40000"/>
                        <a:lumOff val="60000"/>
                      </a:schemeClr>
                    </a:solidFill>
                  </a:tcPr>
                </a:tc>
                <a:tc>
                  <a:txBody>
                    <a:bodyPr/>
                    <a:lstStyle/>
                    <a:p>
                      <a:pPr algn="ctr"/>
                      <a:r>
                        <a:rPr lang="ru-RU" sz="7200" b="1" dirty="0" err="1" smtClean="0"/>
                        <a:t>ь</a:t>
                      </a:r>
                      <a:endParaRPr lang="ru-RU" sz="7200" b="1" dirty="0"/>
                    </a:p>
                  </a:txBody>
                  <a:tcPr/>
                </a:tc>
                <a:tc>
                  <a:txBody>
                    <a:bodyPr/>
                    <a:lstStyle/>
                    <a:p>
                      <a:pPr algn="ctr"/>
                      <a:r>
                        <a:rPr lang="ru-RU" sz="7200" b="1" dirty="0" smtClean="0"/>
                        <a:t>а</a:t>
                      </a:r>
                      <a:endParaRPr lang="ru-RU" sz="7200" b="1" dirty="0"/>
                    </a:p>
                  </a:txBody>
                  <a:tcPr/>
                </a:tc>
              </a:tr>
              <a:tr h="1143008">
                <a:tc>
                  <a:txBody>
                    <a:bodyPr/>
                    <a:lstStyle/>
                    <a:p>
                      <a:pPr algn="ctr"/>
                      <a:r>
                        <a:rPr lang="ru-RU" sz="7200" b="1" dirty="0" smtClean="0"/>
                        <a:t>ч</a:t>
                      </a:r>
                      <a:endParaRPr lang="ru-RU" sz="7200" b="1" dirty="0"/>
                    </a:p>
                  </a:txBody>
                  <a:tcPr/>
                </a:tc>
                <a:tc>
                  <a:txBody>
                    <a:bodyPr/>
                    <a:lstStyle/>
                    <a:p>
                      <a:pPr algn="ctr"/>
                      <a:r>
                        <a:rPr lang="ru-RU" sz="7200" b="1" dirty="0" smtClean="0"/>
                        <a:t>к</a:t>
                      </a:r>
                      <a:endParaRPr lang="ru-RU" sz="7200" b="1" dirty="0"/>
                    </a:p>
                  </a:txBody>
                  <a:tcPr/>
                </a:tc>
                <a:tc>
                  <a:txBody>
                    <a:bodyPr/>
                    <a:lstStyle/>
                    <a:p>
                      <a:pPr algn="ctr"/>
                      <a:r>
                        <a:rPr lang="ru-RU" sz="7200" b="1" dirty="0" smtClean="0"/>
                        <a:t>а</a:t>
                      </a:r>
                      <a:endParaRPr lang="ru-RU" sz="7200" b="1" dirty="0"/>
                    </a:p>
                  </a:txBody>
                  <a:tcPr/>
                </a:tc>
                <a:tc>
                  <a:txBody>
                    <a:bodyPr/>
                    <a:lstStyle/>
                    <a:p>
                      <a:pPr algn="ctr"/>
                      <a:r>
                        <a:rPr lang="ru-RU" sz="7200" b="1" dirty="0" smtClean="0"/>
                        <a:t>м</a:t>
                      </a:r>
                      <a:endParaRPr lang="ru-RU" sz="7200" b="1" dirty="0"/>
                    </a:p>
                  </a:txBody>
                  <a:tcPr>
                    <a:solidFill>
                      <a:srgbClr val="FFC000"/>
                    </a:solidFill>
                  </a:tcPr>
                </a:tc>
                <a:tc>
                  <a:txBody>
                    <a:bodyPr/>
                    <a:lstStyle/>
                    <a:p>
                      <a:pPr algn="ctr"/>
                      <a:r>
                        <a:rPr lang="ru-RU" sz="7200" b="1" dirty="0" smtClean="0"/>
                        <a:t>у</a:t>
                      </a:r>
                      <a:endParaRPr lang="ru-RU" sz="7200" b="1" dirty="0"/>
                    </a:p>
                  </a:txBody>
                  <a:tcPr/>
                </a:tc>
                <a:tc>
                  <a:txBody>
                    <a:bodyPr/>
                    <a:lstStyle/>
                    <a:p>
                      <a:pPr algn="ctr"/>
                      <a:r>
                        <a:rPr lang="ru-RU" sz="7200" b="1" dirty="0" err="1" smtClean="0"/>
                        <a:t>р</a:t>
                      </a:r>
                      <a:endParaRPr lang="ru-RU" sz="72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465251"/>
          </a:xfrm>
        </p:spPr>
        <p:txBody>
          <a:bodyPr>
            <a:noAutofit/>
          </a:bodyPr>
          <a:lstStyle/>
          <a:p>
            <a:pPr algn="ctr" eaLnBrk="1" fontAlgn="auto" hangingPunct="1">
              <a:spcAft>
                <a:spcPts val="0"/>
              </a:spcAft>
              <a:defRPr/>
            </a:pPr>
            <a:r>
              <a:rPr lang="ru-RU" sz="2400" b="0" dirty="0" smtClean="0"/>
              <a:t/>
            </a:r>
            <a:br>
              <a:rPr lang="ru-RU" sz="2400" b="0" dirty="0" smtClean="0"/>
            </a:br>
            <a:r>
              <a:rPr lang="ru-RU" sz="2400" b="0" dirty="0" smtClean="0"/>
              <a:t/>
            </a:r>
            <a:br>
              <a:rPr lang="ru-RU" sz="2400" b="0" dirty="0" smtClean="0"/>
            </a:br>
            <a:r>
              <a:rPr lang="ru-RU" sz="2400" b="0" dirty="0" smtClean="0"/>
              <a:t/>
            </a:r>
            <a:br>
              <a:rPr lang="ru-RU" sz="2400" b="0" dirty="0" smtClean="0"/>
            </a:br>
            <a:r>
              <a:rPr lang="ru-RU" sz="2400" b="0" dirty="0" smtClean="0"/>
              <a:t/>
            </a:r>
            <a:br>
              <a:rPr lang="ru-RU" sz="2400" b="0" dirty="0" smtClean="0"/>
            </a:br>
            <a:r>
              <a:rPr lang="ru-RU" sz="2400" b="0" dirty="0" smtClean="0"/>
              <a:t/>
            </a:r>
            <a:br>
              <a:rPr lang="ru-RU" sz="2400" b="0" dirty="0" smtClean="0"/>
            </a:br>
            <a:r>
              <a:rPr lang="ru-RU" sz="2400" b="0" dirty="0" smtClean="0">
                <a:solidFill>
                  <a:schemeClr val="tx1"/>
                </a:solidFill>
              </a:rPr>
              <a:t>Папоротники, строение и жизнедеятельность, их роль в природе и жизни человека.</a:t>
            </a:r>
            <a:r>
              <a:rPr lang="ru-RU" sz="2400" b="0" dirty="0" smtClean="0"/>
              <a:t/>
            </a:r>
            <a:br>
              <a:rPr lang="ru-RU" sz="2400" b="0" dirty="0" smtClean="0"/>
            </a:br>
            <a:endParaRPr lang="ru-RU" sz="2400" b="0" dirty="0"/>
          </a:p>
        </p:txBody>
      </p:sp>
      <p:pic>
        <p:nvPicPr>
          <p:cNvPr id="6" name="Picture 3" descr="Маршанция"/>
          <p:cNvPicPr>
            <a:picLocks noGrp="1" noChangeAspect="1" noChangeArrowheads="1"/>
          </p:cNvPicPr>
          <p:nvPr>
            <p:ph idx="1"/>
          </p:nvPr>
        </p:nvPicPr>
        <p:blipFill>
          <a:blip r:embed="rId2" cstate="email"/>
          <a:srcRect/>
          <a:stretch>
            <a:fillRect/>
          </a:stretch>
        </p:blipFill>
        <p:spPr>
          <a:xfrm>
            <a:off x="4643438" y="4143375"/>
            <a:ext cx="2101850" cy="2336800"/>
          </a:xfrm>
          <a:noFill/>
          <a:ln w="57150" cmpd="thickThin">
            <a:solidFill>
              <a:schemeClr val="tx2"/>
            </a:solidFill>
          </a:ln>
        </p:spPr>
      </p:pic>
      <p:grpSp>
        <p:nvGrpSpPr>
          <p:cNvPr id="3" name="Group 7"/>
          <p:cNvGrpSpPr>
            <a:grpSpLocks/>
          </p:cNvGrpSpPr>
          <p:nvPr/>
        </p:nvGrpSpPr>
        <p:grpSpPr bwMode="auto">
          <a:xfrm>
            <a:off x="2714625" y="1714500"/>
            <a:ext cx="1785938" cy="2000250"/>
            <a:chOff x="2540" y="1026"/>
            <a:chExt cx="2069" cy="2852"/>
          </a:xfrm>
        </p:grpSpPr>
        <p:sp>
          <p:nvSpPr>
            <p:cNvPr id="16403" name="AutoShape 8"/>
            <p:cNvSpPr>
              <a:spLocks noChangeArrowheads="1"/>
            </p:cNvSpPr>
            <p:nvPr/>
          </p:nvSpPr>
          <p:spPr bwMode="auto">
            <a:xfrm>
              <a:off x="2540" y="1026"/>
              <a:ext cx="2069" cy="2852"/>
            </a:xfrm>
            <a:prstGeom prst="roundRect">
              <a:avLst>
                <a:gd name="adj" fmla="val 16667"/>
              </a:avLst>
            </a:prstGeom>
            <a:solidFill>
              <a:schemeClr val="accent1"/>
            </a:solidFill>
            <a:ln w="76200" algn="ctr">
              <a:solidFill>
                <a:srgbClr val="FF6600"/>
              </a:solidFill>
              <a:round/>
              <a:headEnd/>
              <a:tailEnd/>
            </a:ln>
          </p:spPr>
          <p:txBody>
            <a:bodyPr wrap="none" anchor="ctr"/>
            <a:lstStyle/>
            <a:p>
              <a:endParaRPr lang="ru-RU"/>
            </a:p>
          </p:txBody>
        </p:sp>
        <p:pic>
          <p:nvPicPr>
            <p:cNvPr id="16404" name="Picture 9" descr="сфагнум"/>
            <p:cNvPicPr>
              <a:picLocks noChangeAspect="1" noChangeArrowheads="1"/>
            </p:cNvPicPr>
            <p:nvPr/>
          </p:nvPicPr>
          <p:blipFill>
            <a:blip r:embed="rId3" cstate="email"/>
            <a:srcRect/>
            <a:stretch>
              <a:fillRect/>
            </a:stretch>
          </p:blipFill>
          <p:spPr bwMode="auto">
            <a:xfrm>
              <a:off x="2676" y="1148"/>
              <a:ext cx="1798" cy="2608"/>
            </a:xfrm>
            <a:prstGeom prst="rect">
              <a:avLst/>
            </a:prstGeom>
            <a:noFill/>
            <a:ln w="9525">
              <a:noFill/>
              <a:miter lim="800000"/>
              <a:headEnd/>
              <a:tailEnd/>
            </a:ln>
          </p:spPr>
        </p:pic>
      </p:grpSp>
      <p:pic>
        <p:nvPicPr>
          <p:cNvPr id="10" name="Picture 12" descr="10"/>
          <p:cNvPicPr>
            <a:picLocks noChangeAspect="1" noChangeArrowheads="1"/>
          </p:cNvPicPr>
          <p:nvPr/>
        </p:nvPicPr>
        <p:blipFill>
          <a:blip r:embed="rId4" cstate="email"/>
          <a:srcRect/>
          <a:stretch>
            <a:fillRect/>
          </a:stretch>
        </p:blipFill>
        <p:spPr bwMode="auto">
          <a:xfrm>
            <a:off x="357188" y="4000500"/>
            <a:ext cx="1031875" cy="2571750"/>
          </a:xfrm>
          <a:prstGeom prst="rect">
            <a:avLst/>
          </a:prstGeom>
          <a:noFill/>
          <a:ln w="9525">
            <a:noFill/>
            <a:miter lim="800000"/>
            <a:headEnd/>
            <a:tailEnd/>
          </a:ln>
        </p:spPr>
      </p:pic>
      <p:pic>
        <p:nvPicPr>
          <p:cNvPr id="11" name="Picture 4" descr="Схема папоротник"/>
          <p:cNvPicPr>
            <a:picLocks noChangeAspect="1" noChangeArrowheads="1"/>
          </p:cNvPicPr>
          <p:nvPr/>
        </p:nvPicPr>
        <p:blipFill>
          <a:blip r:embed="rId5" cstate="email"/>
          <a:srcRect/>
          <a:stretch>
            <a:fillRect/>
          </a:stretch>
        </p:blipFill>
        <p:spPr bwMode="auto">
          <a:xfrm>
            <a:off x="7000875" y="4071938"/>
            <a:ext cx="1795463" cy="2643187"/>
          </a:xfrm>
          <a:prstGeom prst="rect">
            <a:avLst/>
          </a:prstGeom>
          <a:noFill/>
          <a:ln w="9525">
            <a:noFill/>
            <a:miter lim="800000"/>
            <a:headEnd/>
            <a:tailEnd/>
          </a:ln>
        </p:spPr>
      </p:pic>
      <p:pic>
        <p:nvPicPr>
          <p:cNvPr id="12" name="Picture 5" descr="Орляк обыкновенный"/>
          <p:cNvPicPr>
            <a:picLocks noChangeAspect="1" noChangeArrowheads="1"/>
          </p:cNvPicPr>
          <p:nvPr/>
        </p:nvPicPr>
        <p:blipFill>
          <a:blip r:embed="rId6" cstate="email"/>
          <a:srcRect/>
          <a:stretch>
            <a:fillRect/>
          </a:stretch>
        </p:blipFill>
        <p:spPr bwMode="auto">
          <a:xfrm>
            <a:off x="1643063" y="4357688"/>
            <a:ext cx="2743200" cy="2071687"/>
          </a:xfrm>
          <a:prstGeom prst="rect">
            <a:avLst/>
          </a:prstGeom>
          <a:noFill/>
          <a:ln w="9525">
            <a:noFill/>
            <a:miter lim="800000"/>
            <a:headEnd/>
            <a:tailEnd/>
          </a:ln>
        </p:spPr>
      </p:pic>
      <p:pic>
        <p:nvPicPr>
          <p:cNvPr id="13" name="Picture 4" descr="Ламинария"/>
          <p:cNvPicPr>
            <a:picLocks noChangeArrowheads="1"/>
          </p:cNvPicPr>
          <p:nvPr/>
        </p:nvPicPr>
        <p:blipFill>
          <a:blip r:embed="rId7" cstate="email"/>
          <a:srcRect/>
          <a:stretch>
            <a:fillRect/>
          </a:stretch>
        </p:blipFill>
        <p:spPr bwMode="auto">
          <a:xfrm>
            <a:off x="214313" y="1643063"/>
            <a:ext cx="2143125" cy="1928812"/>
          </a:xfrm>
          <a:prstGeom prst="rect">
            <a:avLst/>
          </a:prstGeom>
          <a:noFill/>
          <a:ln w="9525">
            <a:solidFill>
              <a:schemeClr val="tx1"/>
            </a:solidFill>
            <a:miter lim="800000"/>
            <a:headEnd/>
            <a:tailEnd/>
          </a:ln>
        </p:spPr>
      </p:pic>
      <p:pic>
        <p:nvPicPr>
          <p:cNvPr id="14" name="Picture 7" descr="Красные-водоросли-(лис)"/>
          <p:cNvPicPr>
            <a:picLocks noChangeArrowheads="1"/>
          </p:cNvPicPr>
          <p:nvPr/>
        </p:nvPicPr>
        <p:blipFill>
          <a:blip r:embed="rId8" cstate="email"/>
          <a:srcRect/>
          <a:stretch>
            <a:fillRect/>
          </a:stretch>
        </p:blipFill>
        <p:spPr bwMode="auto">
          <a:xfrm>
            <a:off x="7000875" y="1571625"/>
            <a:ext cx="1125538" cy="2159000"/>
          </a:xfrm>
          <a:prstGeom prst="rect">
            <a:avLst/>
          </a:prstGeom>
          <a:noFill/>
          <a:ln w="9525">
            <a:noFill/>
            <a:miter lim="800000"/>
            <a:headEnd/>
            <a:tailEnd/>
          </a:ln>
        </p:spPr>
      </p:pic>
      <p:pic>
        <p:nvPicPr>
          <p:cNvPr id="15" name="Picture 3" descr="Красные водоросли"/>
          <p:cNvPicPr>
            <a:picLocks noChangeAspect="1" noChangeArrowheads="1"/>
          </p:cNvPicPr>
          <p:nvPr/>
        </p:nvPicPr>
        <p:blipFill>
          <a:blip r:embed="rId9" cstate="email">
            <a:clrChange>
              <a:clrFrom>
                <a:srgbClr val="FFFFFF"/>
              </a:clrFrom>
              <a:clrTo>
                <a:srgbClr val="FFFFFF">
                  <a:alpha val="0"/>
                </a:srgbClr>
              </a:clrTo>
            </a:clrChange>
          </a:blip>
          <a:srcRect/>
          <a:stretch>
            <a:fillRect/>
          </a:stretch>
        </p:blipFill>
        <p:spPr bwMode="auto">
          <a:xfrm>
            <a:off x="4714875" y="1571625"/>
            <a:ext cx="2143125" cy="2143125"/>
          </a:xfrm>
          <a:prstGeom prst="rect">
            <a:avLst/>
          </a:prstGeom>
          <a:solidFill>
            <a:srgbClr val="008080">
              <a:alpha val="50195"/>
            </a:srgbClr>
          </a:solidFill>
          <a:ln w="9525">
            <a:solidFill>
              <a:srgbClr val="FFFFFF"/>
            </a:solidFill>
            <a:miter lim="800000"/>
            <a:headEnd/>
            <a:tailEnd/>
          </a:ln>
        </p:spPr>
      </p:pic>
      <p:sp>
        <p:nvSpPr>
          <p:cNvPr id="16" name="Овал 15"/>
          <p:cNvSpPr/>
          <p:nvPr/>
        </p:nvSpPr>
        <p:spPr>
          <a:xfrm>
            <a:off x="4572000" y="6143625"/>
            <a:ext cx="642938"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7</a:t>
            </a:r>
          </a:p>
        </p:txBody>
      </p:sp>
      <p:sp>
        <p:nvSpPr>
          <p:cNvPr id="17" name="Овал 16"/>
          <p:cNvSpPr/>
          <p:nvPr/>
        </p:nvSpPr>
        <p:spPr>
          <a:xfrm>
            <a:off x="1643063" y="6072188"/>
            <a:ext cx="642937"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6</a:t>
            </a:r>
          </a:p>
        </p:txBody>
      </p:sp>
      <p:sp>
        <p:nvSpPr>
          <p:cNvPr id="18" name="Овал 17"/>
          <p:cNvSpPr/>
          <p:nvPr/>
        </p:nvSpPr>
        <p:spPr>
          <a:xfrm>
            <a:off x="357188" y="6072188"/>
            <a:ext cx="642937"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5</a:t>
            </a:r>
          </a:p>
        </p:txBody>
      </p:sp>
      <p:sp>
        <p:nvSpPr>
          <p:cNvPr id="19" name="Овал 18"/>
          <p:cNvSpPr/>
          <p:nvPr/>
        </p:nvSpPr>
        <p:spPr>
          <a:xfrm>
            <a:off x="7072313" y="3500438"/>
            <a:ext cx="642937"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4</a:t>
            </a:r>
          </a:p>
        </p:txBody>
      </p:sp>
      <p:sp>
        <p:nvSpPr>
          <p:cNvPr id="20" name="Овал 19"/>
          <p:cNvSpPr/>
          <p:nvPr/>
        </p:nvSpPr>
        <p:spPr>
          <a:xfrm>
            <a:off x="4643438" y="3500438"/>
            <a:ext cx="642937"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3</a:t>
            </a:r>
          </a:p>
        </p:txBody>
      </p:sp>
      <p:sp>
        <p:nvSpPr>
          <p:cNvPr id="21" name="Овал 20"/>
          <p:cNvSpPr/>
          <p:nvPr/>
        </p:nvSpPr>
        <p:spPr>
          <a:xfrm>
            <a:off x="2571750" y="3429000"/>
            <a:ext cx="642938"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2</a:t>
            </a:r>
          </a:p>
        </p:txBody>
      </p:sp>
      <p:sp>
        <p:nvSpPr>
          <p:cNvPr id="22" name="Овал 21"/>
          <p:cNvSpPr/>
          <p:nvPr/>
        </p:nvSpPr>
        <p:spPr>
          <a:xfrm>
            <a:off x="285750" y="3357563"/>
            <a:ext cx="642938" cy="357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rPr>
              <a:t>1</a:t>
            </a:r>
          </a:p>
        </p:txBody>
      </p:sp>
      <p:sp>
        <p:nvSpPr>
          <p:cNvPr id="23" name="Овал 22"/>
          <p:cNvSpPr/>
          <p:nvPr/>
        </p:nvSpPr>
        <p:spPr>
          <a:xfrm>
            <a:off x="7572375" y="6143625"/>
            <a:ext cx="642938"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par>
                          <p:cTn id="15" fill="hold">
                            <p:stCondLst>
                              <p:cond delay="2500"/>
                            </p:stCondLst>
                            <p:childTnLst>
                              <p:par>
                                <p:cTn id="16" presetID="10"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par>
                          <p:cTn id="33" fill="hold">
                            <p:stCondLst>
                              <p:cond delay="4000"/>
                            </p:stCondLst>
                            <p:childTnLst>
                              <p:par>
                                <p:cTn id="34" presetID="10" presetClass="entr" presetSubtype="0"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endParaRPr lang="ru-RU"/>
          </a:p>
        </p:txBody>
      </p:sp>
      <p:sp>
        <p:nvSpPr>
          <p:cNvPr id="17411" name="Содержимое 2"/>
          <p:cNvSpPr>
            <a:spLocks noGrp="1"/>
          </p:cNvSpPr>
          <p:nvPr>
            <p:ph idx="1"/>
          </p:nvPr>
        </p:nvSpPr>
        <p:spPr/>
        <p:txBody>
          <a:bodyPr/>
          <a:lstStyle/>
          <a:p>
            <a:pPr eaLnBrk="1" hangingPunct="1">
              <a:buFont typeface="Wingdings 2" pitchFamily="18" charset="2"/>
              <a:buNone/>
            </a:pPr>
            <a:r>
              <a:rPr lang="ru-RU" smtClean="0"/>
              <a:t>1.</a:t>
            </a:r>
            <a:r>
              <a:rPr lang="ru-RU" i="1" u="sng" smtClean="0"/>
              <a:t>Назовите характерные признаки  перечисленных отделов растений.</a:t>
            </a:r>
            <a:endParaRPr lang="ru-RU" smtClean="0"/>
          </a:p>
          <a:p>
            <a:pPr eaLnBrk="1" hangingPunct="1">
              <a:buFont typeface="Wingdings 2" pitchFamily="18" charset="2"/>
              <a:buNone/>
            </a:pPr>
            <a:r>
              <a:rPr lang="ru-RU" smtClean="0"/>
              <a:t>2.</a:t>
            </a:r>
            <a:r>
              <a:rPr lang="ru-RU" i="1" u="sng" smtClean="0"/>
              <a:t>Составьте  предложения со словами :</a:t>
            </a:r>
            <a:endParaRPr lang="ru-RU" smtClean="0"/>
          </a:p>
          <a:p>
            <a:pPr eaLnBrk="1" hangingPunct="1">
              <a:buFont typeface="Wingdings 2" pitchFamily="18" charset="2"/>
              <a:buNone/>
            </a:pPr>
            <a:r>
              <a:rPr lang="ru-RU" smtClean="0"/>
              <a:t>*ризоиды, *коробочка на ножке, * кукушкин лен, * болото, *листостебельное растение, *сфагнум, * торф.</a:t>
            </a:r>
          </a:p>
          <a:p>
            <a:pPr eaLnBrk="1" hangingPunct="1">
              <a:buFont typeface="Wingdings 2" pitchFamily="18" charset="2"/>
              <a:buNone/>
            </a:pPr>
            <a:r>
              <a:rPr lang="ru-RU" i="1" u="sng" smtClean="0"/>
              <a:t>Подумаем вместе:</a:t>
            </a:r>
            <a:r>
              <a:rPr lang="ru-RU" smtClean="0"/>
              <a:t> весной во время таяния снега, болото, образованное мхами, никогда не переполняется  и никакие ручьи отсюда не вытекают. Как вы думаете почему?</a:t>
            </a:r>
          </a:p>
          <a:p>
            <a:pPr eaLnBrk="1" hangingPunct="1">
              <a:buFont typeface="Wingdings 2" pitchFamily="18" charset="2"/>
              <a:buNone/>
            </a:pP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Номер слайда 3"/>
          <p:cNvSpPr>
            <a:spLocks noGrp="1"/>
          </p:cNvSpPr>
          <p:nvPr>
            <p:ph type="sldNum" sz="quarter" idx="12"/>
          </p:nvPr>
        </p:nvSpPr>
        <p:spPr>
          <a:xfrm>
            <a:off x="4246563" y="6557963"/>
            <a:ext cx="2001837" cy="227012"/>
          </a:xfrm>
        </p:spPr>
        <p:txBody>
          <a:bodyPr/>
          <a:lstStyle/>
          <a:p>
            <a:pPr algn="l">
              <a:defRPr/>
            </a:pPr>
            <a:fld id="{8866B66B-CFA9-4F08-9393-CD22FB36BBE0}" type="slidenum">
              <a:rPr lang="ru-RU" sz="1000" smtClean="0"/>
              <a:pPr algn="l">
                <a:defRPr/>
              </a:pPr>
              <a:t>13</a:t>
            </a:fld>
            <a:endParaRPr lang="ru-RU" sz="1000" smtClean="0"/>
          </a:p>
        </p:txBody>
      </p:sp>
      <p:pic>
        <p:nvPicPr>
          <p:cNvPr id="10242" name="Picture 2" descr="Урок 22 (3)"/>
          <p:cNvPicPr>
            <a:picLocks noChangeAspect="1" noChangeArrowheads="1"/>
          </p:cNvPicPr>
          <p:nvPr/>
        </p:nvPicPr>
        <p:blipFill>
          <a:blip r:embed="rId3" cstate="email"/>
          <a:srcRect/>
          <a:stretch>
            <a:fillRect/>
          </a:stretch>
        </p:blipFill>
        <p:spPr bwMode="auto">
          <a:xfrm>
            <a:off x="0" y="4763"/>
            <a:ext cx="9144000" cy="6858000"/>
          </a:xfrm>
          <a:prstGeom prst="rect">
            <a:avLst/>
          </a:prstGeom>
          <a:solidFill>
            <a:schemeClr val="accent1"/>
          </a:solidFill>
          <a:ln w="9525">
            <a:noFill/>
            <a:miter lim="800000"/>
            <a:headEnd/>
            <a:tailEnd/>
          </a:ln>
        </p:spPr>
      </p:pic>
      <p:sp>
        <p:nvSpPr>
          <p:cNvPr id="10243" name="Rectangle 3"/>
          <p:cNvSpPr>
            <a:spLocks noGrp="1" noChangeArrowheads="1"/>
          </p:cNvSpPr>
          <p:nvPr>
            <p:ph type="title"/>
          </p:nvPr>
        </p:nvSpPr>
        <p:spPr>
          <a:xfrm>
            <a:off x="457200" y="320674"/>
            <a:ext cx="7239000" cy="1536689"/>
          </a:xfrm>
          <a:solidFill>
            <a:srgbClr val="FFFF00"/>
          </a:solidFill>
        </p:spPr>
        <p:txBody>
          <a:bodyPr>
            <a:normAutofit fontScale="90000"/>
          </a:bodyPr>
          <a:lstStyle/>
          <a:p>
            <a:pPr algn="ctr" eaLnBrk="1" hangingPunct="1">
              <a:defRPr/>
            </a:pPr>
            <a:r>
              <a:rPr lang="ru-RU" i="1" u="sng" dirty="0" smtClean="0">
                <a:solidFill>
                  <a:schemeClr val="tx1"/>
                </a:solidFill>
              </a:rPr>
              <a:t>Слайд №2  «Строение мха» Задание «Экранный диктор»</a:t>
            </a:r>
            <a:r>
              <a:rPr lang="ru-RU" dirty="0" smtClean="0">
                <a:solidFill>
                  <a:schemeClr val="tx1"/>
                </a:solidFill>
              </a:rPr>
              <a:t/>
            </a:r>
            <a:br>
              <a:rPr lang="ru-RU" dirty="0" smtClean="0">
                <a:solidFill>
                  <a:schemeClr val="tx1"/>
                </a:solidFill>
              </a:rPr>
            </a:br>
            <a:endParaRPr lang="ru-RU" dirty="0">
              <a:solidFill>
                <a:schemeClr val="tx1"/>
              </a:solidFill>
            </a:endParaRPr>
          </a:p>
        </p:txBody>
      </p:sp>
      <p:grpSp>
        <p:nvGrpSpPr>
          <p:cNvPr id="2" name="Group 4"/>
          <p:cNvGrpSpPr>
            <a:grpSpLocks/>
          </p:cNvGrpSpPr>
          <p:nvPr/>
        </p:nvGrpSpPr>
        <p:grpSpPr bwMode="auto">
          <a:xfrm>
            <a:off x="900113" y="2246313"/>
            <a:ext cx="2963862" cy="3454400"/>
            <a:chOff x="804" y="1344"/>
            <a:chExt cx="1428" cy="1882"/>
          </a:xfrm>
        </p:grpSpPr>
        <p:pic>
          <p:nvPicPr>
            <p:cNvPr id="18459" name="Picture 5" descr="овал-1"/>
            <p:cNvPicPr>
              <a:picLocks noChangeAspect="1" noChangeArrowheads="1"/>
            </p:cNvPicPr>
            <p:nvPr/>
          </p:nvPicPr>
          <p:blipFill>
            <a:blip r:embed="rId4" cstate="email"/>
            <a:srcRect/>
            <a:stretch>
              <a:fillRect/>
            </a:stretch>
          </p:blipFill>
          <p:spPr bwMode="auto">
            <a:xfrm>
              <a:off x="839" y="1403"/>
              <a:ext cx="1360" cy="1765"/>
            </a:xfrm>
            <a:prstGeom prst="rect">
              <a:avLst/>
            </a:prstGeom>
            <a:noFill/>
            <a:ln w="9525">
              <a:noFill/>
              <a:miter lim="800000"/>
              <a:headEnd/>
              <a:tailEnd/>
            </a:ln>
          </p:spPr>
        </p:pic>
        <p:sp>
          <p:nvSpPr>
            <p:cNvPr id="18460" name="AutoShape 6"/>
            <p:cNvSpPr>
              <a:spLocks noChangeArrowheads="1"/>
            </p:cNvSpPr>
            <p:nvPr/>
          </p:nvSpPr>
          <p:spPr bwMode="auto">
            <a:xfrm>
              <a:off x="804" y="1344"/>
              <a:ext cx="1428" cy="1882"/>
            </a:xfrm>
            <a:custGeom>
              <a:avLst/>
              <a:gdLst>
                <a:gd name="T0" fmla="*/ 3 w 21600"/>
                <a:gd name="T1" fmla="*/ 0 h 21600"/>
                <a:gd name="T2" fmla="*/ 1 w 21600"/>
                <a:gd name="T3" fmla="*/ 2 h 21600"/>
                <a:gd name="T4" fmla="*/ 0 w 21600"/>
                <a:gd name="T5" fmla="*/ 7 h 21600"/>
                <a:gd name="T6" fmla="*/ 1 w 21600"/>
                <a:gd name="T7" fmla="*/ 12 h 21600"/>
                <a:gd name="T8" fmla="*/ 3 w 21600"/>
                <a:gd name="T9" fmla="*/ 14 h 21600"/>
                <a:gd name="T10" fmla="*/ 5 w 21600"/>
                <a:gd name="T11" fmla="*/ 12 h 21600"/>
                <a:gd name="T12" fmla="*/ 6 w 21600"/>
                <a:gd name="T13" fmla="*/ 7 h 21600"/>
                <a:gd name="T14" fmla="*/ 5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3161 w 21600"/>
                <a:gd name="T25" fmla="*/ 3168 h 21600"/>
                <a:gd name="T26" fmla="*/ 18439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40" y="10800"/>
                  </a:moveTo>
                  <a:cubicBezTo>
                    <a:pt x="840" y="16301"/>
                    <a:pt x="5299" y="20760"/>
                    <a:pt x="10800" y="20760"/>
                  </a:cubicBezTo>
                  <a:cubicBezTo>
                    <a:pt x="16301" y="20760"/>
                    <a:pt x="20760" y="16301"/>
                    <a:pt x="20760" y="10800"/>
                  </a:cubicBezTo>
                  <a:cubicBezTo>
                    <a:pt x="20760" y="5299"/>
                    <a:pt x="16301" y="840"/>
                    <a:pt x="10800" y="840"/>
                  </a:cubicBezTo>
                  <a:cubicBezTo>
                    <a:pt x="5299" y="840"/>
                    <a:pt x="840" y="5299"/>
                    <a:pt x="840" y="10800"/>
                  </a:cubicBezTo>
                  <a:close/>
                </a:path>
              </a:pathLst>
            </a:custGeom>
            <a:solidFill>
              <a:schemeClr val="accent1"/>
            </a:solidFill>
            <a:ln w="9525">
              <a:solidFill>
                <a:schemeClr val="tx1"/>
              </a:solidFill>
              <a:round/>
              <a:headEnd/>
              <a:tailEnd/>
            </a:ln>
          </p:spPr>
          <p:txBody>
            <a:bodyPr wrap="none" anchor="ctr"/>
            <a:lstStyle/>
            <a:p>
              <a:endParaRPr lang="ru-RU"/>
            </a:p>
          </p:txBody>
        </p:sp>
      </p:grpSp>
      <p:grpSp>
        <p:nvGrpSpPr>
          <p:cNvPr id="3" name="Group 7"/>
          <p:cNvGrpSpPr>
            <a:grpSpLocks/>
          </p:cNvGrpSpPr>
          <p:nvPr/>
        </p:nvGrpSpPr>
        <p:grpSpPr bwMode="auto">
          <a:xfrm>
            <a:off x="1476375" y="1709738"/>
            <a:ext cx="1800225" cy="4527550"/>
            <a:chOff x="431" y="734"/>
            <a:chExt cx="1134" cy="2852"/>
          </a:xfrm>
        </p:grpSpPr>
        <p:sp>
          <p:nvSpPr>
            <p:cNvPr id="18457" name="AutoShape 8"/>
            <p:cNvSpPr>
              <a:spLocks noChangeArrowheads="1"/>
            </p:cNvSpPr>
            <p:nvPr/>
          </p:nvSpPr>
          <p:spPr bwMode="auto">
            <a:xfrm>
              <a:off x="431" y="734"/>
              <a:ext cx="1134" cy="2852"/>
            </a:xfrm>
            <a:prstGeom prst="roundRect">
              <a:avLst>
                <a:gd name="adj" fmla="val 16667"/>
              </a:avLst>
            </a:prstGeom>
            <a:solidFill>
              <a:schemeClr val="accent1"/>
            </a:solidFill>
            <a:ln w="76200" algn="ctr">
              <a:solidFill>
                <a:srgbClr val="FF6600"/>
              </a:solidFill>
              <a:round/>
              <a:headEnd/>
              <a:tailEnd/>
            </a:ln>
          </p:spPr>
          <p:txBody>
            <a:bodyPr wrap="none" anchor="ctr"/>
            <a:lstStyle/>
            <a:p>
              <a:endParaRPr lang="ru-RU"/>
            </a:p>
          </p:txBody>
        </p:sp>
        <p:pic>
          <p:nvPicPr>
            <p:cNvPr id="18458" name="Picture 9" descr="Кукушкин лён"/>
            <p:cNvPicPr>
              <a:picLocks noChangeAspect="1" noChangeArrowheads="1"/>
            </p:cNvPicPr>
            <p:nvPr/>
          </p:nvPicPr>
          <p:blipFill>
            <a:blip r:embed="rId5" cstate="email"/>
            <a:srcRect/>
            <a:stretch>
              <a:fillRect/>
            </a:stretch>
          </p:blipFill>
          <p:spPr bwMode="auto">
            <a:xfrm>
              <a:off x="485" y="855"/>
              <a:ext cx="1027" cy="2610"/>
            </a:xfrm>
            <a:prstGeom prst="rect">
              <a:avLst/>
            </a:prstGeom>
            <a:noFill/>
            <a:ln w="9525">
              <a:noFill/>
              <a:miter lim="800000"/>
              <a:headEnd/>
              <a:tailEnd/>
            </a:ln>
          </p:spPr>
        </p:pic>
      </p:grpSp>
      <p:grpSp>
        <p:nvGrpSpPr>
          <p:cNvPr id="4" name="Group 10"/>
          <p:cNvGrpSpPr>
            <a:grpSpLocks/>
          </p:cNvGrpSpPr>
          <p:nvPr/>
        </p:nvGrpSpPr>
        <p:grpSpPr bwMode="auto">
          <a:xfrm>
            <a:off x="2771775" y="3176588"/>
            <a:ext cx="4030663" cy="1871662"/>
            <a:chOff x="1746" y="2001"/>
            <a:chExt cx="2539" cy="1179"/>
          </a:xfrm>
        </p:grpSpPr>
        <p:grpSp>
          <p:nvGrpSpPr>
            <p:cNvPr id="18453" name="Group 11"/>
            <p:cNvGrpSpPr>
              <a:grpSpLocks/>
            </p:cNvGrpSpPr>
            <p:nvPr/>
          </p:nvGrpSpPr>
          <p:grpSpPr bwMode="auto">
            <a:xfrm>
              <a:off x="3106" y="2001"/>
              <a:ext cx="1179" cy="1179"/>
              <a:chOff x="4581" y="1959"/>
              <a:chExt cx="1179" cy="1179"/>
            </a:xfrm>
          </p:grpSpPr>
          <p:sp>
            <p:nvSpPr>
              <p:cNvPr id="18455" name="Oval 12"/>
              <p:cNvSpPr>
                <a:spLocks noChangeArrowheads="1"/>
              </p:cNvSpPr>
              <p:nvPr/>
            </p:nvSpPr>
            <p:spPr bwMode="auto">
              <a:xfrm>
                <a:off x="4581" y="1959"/>
                <a:ext cx="1179" cy="1179"/>
              </a:xfrm>
              <a:prstGeom prst="ellipse">
                <a:avLst/>
              </a:prstGeom>
              <a:solidFill>
                <a:schemeClr val="accent1"/>
              </a:solidFill>
              <a:ln w="76200">
                <a:solidFill>
                  <a:srgbClr val="FF6600"/>
                </a:solidFill>
                <a:round/>
                <a:headEnd/>
                <a:tailEnd/>
              </a:ln>
            </p:spPr>
            <p:txBody>
              <a:bodyPr wrap="none" anchor="ctr"/>
              <a:lstStyle/>
              <a:p>
                <a:endParaRPr lang="ru-RU"/>
              </a:p>
            </p:txBody>
          </p:sp>
          <p:pic>
            <p:nvPicPr>
              <p:cNvPr id="18456" name="Picture 13" descr="Кукушкин-лён (попересный срез стебля)"/>
              <p:cNvPicPr>
                <a:picLocks noChangeAspect="1" noChangeArrowheads="1"/>
              </p:cNvPicPr>
              <p:nvPr/>
            </p:nvPicPr>
            <p:blipFill>
              <a:blip r:embed="rId6" cstate="email"/>
              <a:srcRect/>
              <a:stretch>
                <a:fillRect/>
              </a:stretch>
            </p:blipFill>
            <p:spPr bwMode="auto">
              <a:xfrm>
                <a:off x="4604" y="1985"/>
                <a:ext cx="1134" cy="1128"/>
              </a:xfrm>
              <a:prstGeom prst="rect">
                <a:avLst/>
              </a:prstGeom>
              <a:noFill/>
              <a:ln w="9525">
                <a:noFill/>
                <a:miter lim="800000"/>
                <a:headEnd/>
                <a:tailEnd/>
              </a:ln>
            </p:spPr>
          </p:pic>
        </p:grpSp>
        <p:sp>
          <p:nvSpPr>
            <p:cNvPr id="18454" name="Line 14"/>
            <p:cNvSpPr>
              <a:spLocks noChangeShapeType="1"/>
            </p:cNvSpPr>
            <p:nvPr/>
          </p:nvSpPr>
          <p:spPr bwMode="auto">
            <a:xfrm flipV="1">
              <a:off x="1746" y="2659"/>
              <a:ext cx="1361" cy="181"/>
            </a:xfrm>
            <a:prstGeom prst="line">
              <a:avLst/>
            </a:prstGeom>
            <a:noFill/>
            <a:ln w="38100">
              <a:solidFill>
                <a:srgbClr val="FF6600"/>
              </a:solidFill>
              <a:round/>
              <a:headEnd type="oval" w="med" len="med"/>
              <a:tailEnd/>
            </a:ln>
          </p:spPr>
          <p:txBody>
            <a:bodyPr/>
            <a:lstStyle/>
            <a:p>
              <a:endParaRPr lang="ru-RU"/>
            </a:p>
          </p:txBody>
        </p:sp>
      </p:grpSp>
      <p:grpSp>
        <p:nvGrpSpPr>
          <p:cNvPr id="6" name="Group 15"/>
          <p:cNvGrpSpPr>
            <a:grpSpLocks/>
          </p:cNvGrpSpPr>
          <p:nvPr/>
        </p:nvGrpSpPr>
        <p:grpSpPr bwMode="auto">
          <a:xfrm>
            <a:off x="1763713" y="4581525"/>
            <a:ext cx="3743325" cy="1871663"/>
            <a:chOff x="1111" y="2886"/>
            <a:chExt cx="2358" cy="1179"/>
          </a:xfrm>
        </p:grpSpPr>
        <p:grpSp>
          <p:nvGrpSpPr>
            <p:cNvPr id="18449" name="Group 16"/>
            <p:cNvGrpSpPr>
              <a:grpSpLocks/>
            </p:cNvGrpSpPr>
            <p:nvPr/>
          </p:nvGrpSpPr>
          <p:grpSpPr bwMode="auto">
            <a:xfrm>
              <a:off x="2290" y="2886"/>
              <a:ext cx="1179" cy="1179"/>
              <a:chOff x="3425" y="935"/>
              <a:chExt cx="1179" cy="1179"/>
            </a:xfrm>
          </p:grpSpPr>
          <p:sp>
            <p:nvSpPr>
              <p:cNvPr id="18451" name="Oval 17"/>
              <p:cNvSpPr>
                <a:spLocks noChangeArrowheads="1"/>
              </p:cNvSpPr>
              <p:nvPr/>
            </p:nvSpPr>
            <p:spPr bwMode="auto">
              <a:xfrm>
                <a:off x="3425" y="935"/>
                <a:ext cx="1179" cy="1179"/>
              </a:xfrm>
              <a:prstGeom prst="ellipse">
                <a:avLst/>
              </a:prstGeom>
              <a:solidFill>
                <a:schemeClr val="accent1"/>
              </a:solidFill>
              <a:ln w="76200">
                <a:solidFill>
                  <a:srgbClr val="FF6600"/>
                </a:solidFill>
                <a:round/>
                <a:headEnd/>
                <a:tailEnd/>
              </a:ln>
            </p:spPr>
            <p:txBody>
              <a:bodyPr wrap="none" anchor="ctr"/>
              <a:lstStyle/>
              <a:p>
                <a:endParaRPr lang="ru-RU"/>
              </a:p>
            </p:txBody>
          </p:sp>
          <p:pic>
            <p:nvPicPr>
              <p:cNvPr id="18452" name="Picture 18" descr="Кукушкин-лён (ризоиды)"/>
              <p:cNvPicPr>
                <a:picLocks noChangeAspect="1" noChangeArrowheads="1"/>
              </p:cNvPicPr>
              <p:nvPr/>
            </p:nvPicPr>
            <p:blipFill>
              <a:blip r:embed="rId7" cstate="email"/>
              <a:srcRect/>
              <a:stretch>
                <a:fillRect/>
              </a:stretch>
            </p:blipFill>
            <p:spPr bwMode="auto">
              <a:xfrm>
                <a:off x="3676" y="1246"/>
                <a:ext cx="882" cy="642"/>
              </a:xfrm>
              <a:prstGeom prst="rect">
                <a:avLst/>
              </a:prstGeom>
              <a:noFill/>
              <a:ln w="9525">
                <a:noFill/>
                <a:miter lim="800000"/>
                <a:headEnd/>
                <a:tailEnd/>
              </a:ln>
            </p:spPr>
          </p:pic>
        </p:grpSp>
        <p:sp>
          <p:nvSpPr>
            <p:cNvPr id="18450" name="Line 19"/>
            <p:cNvSpPr>
              <a:spLocks noChangeShapeType="1"/>
            </p:cNvSpPr>
            <p:nvPr/>
          </p:nvSpPr>
          <p:spPr bwMode="auto">
            <a:xfrm flipV="1">
              <a:off x="1111" y="3521"/>
              <a:ext cx="1179" cy="181"/>
            </a:xfrm>
            <a:prstGeom prst="line">
              <a:avLst/>
            </a:prstGeom>
            <a:noFill/>
            <a:ln w="38100">
              <a:solidFill>
                <a:srgbClr val="FF6600"/>
              </a:solidFill>
              <a:round/>
              <a:headEnd type="oval" w="med" len="med"/>
              <a:tailEnd/>
            </a:ln>
          </p:spPr>
          <p:txBody>
            <a:bodyPr/>
            <a:lstStyle/>
            <a:p>
              <a:endParaRPr lang="ru-RU"/>
            </a:p>
          </p:txBody>
        </p:sp>
      </p:grpSp>
      <p:grpSp>
        <p:nvGrpSpPr>
          <p:cNvPr id="8" name="Group 20"/>
          <p:cNvGrpSpPr>
            <a:grpSpLocks/>
          </p:cNvGrpSpPr>
          <p:nvPr/>
        </p:nvGrpSpPr>
        <p:grpSpPr bwMode="auto">
          <a:xfrm>
            <a:off x="2268538" y="1771650"/>
            <a:ext cx="3238500" cy="1871663"/>
            <a:chOff x="1429" y="1116"/>
            <a:chExt cx="2040" cy="1179"/>
          </a:xfrm>
        </p:grpSpPr>
        <p:grpSp>
          <p:nvGrpSpPr>
            <p:cNvPr id="18445" name="Group 21"/>
            <p:cNvGrpSpPr>
              <a:grpSpLocks/>
            </p:cNvGrpSpPr>
            <p:nvPr/>
          </p:nvGrpSpPr>
          <p:grpSpPr bwMode="auto">
            <a:xfrm>
              <a:off x="2290" y="1116"/>
              <a:ext cx="1179" cy="1179"/>
              <a:chOff x="3425" y="3022"/>
              <a:chExt cx="1179" cy="1179"/>
            </a:xfrm>
          </p:grpSpPr>
          <p:sp>
            <p:nvSpPr>
              <p:cNvPr id="18447" name="Oval 22"/>
              <p:cNvSpPr>
                <a:spLocks noChangeArrowheads="1"/>
              </p:cNvSpPr>
              <p:nvPr/>
            </p:nvSpPr>
            <p:spPr bwMode="auto">
              <a:xfrm>
                <a:off x="3425" y="3022"/>
                <a:ext cx="1179" cy="1179"/>
              </a:xfrm>
              <a:prstGeom prst="ellipse">
                <a:avLst/>
              </a:prstGeom>
              <a:solidFill>
                <a:schemeClr val="accent1"/>
              </a:solidFill>
              <a:ln w="76200">
                <a:solidFill>
                  <a:srgbClr val="FF6600"/>
                </a:solidFill>
                <a:round/>
                <a:headEnd/>
                <a:tailEnd/>
              </a:ln>
            </p:spPr>
            <p:txBody>
              <a:bodyPr wrap="none" anchor="ctr"/>
              <a:lstStyle/>
              <a:p>
                <a:endParaRPr lang="ru-RU"/>
              </a:p>
            </p:txBody>
          </p:sp>
          <p:pic>
            <p:nvPicPr>
              <p:cNvPr id="18448" name="Picture 23" descr="Кукушкин-лён (лист)"/>
              <p:cNvPicPr>
                <a:picLocks noChangeAspect="1" noChangeArrowheads="1"/>
              </p:cNvPicPr>
              <p:nvPr/>
            </p:nvPicPr>
            <p:blipFill>
              <a:blip r:embed="rId8" cstate="email"/>
              <a:srcRect/>
              <a:stretch>
                <a:fillRect/>
              </a:stretch>
            </p:blipFill>
            <p:spPr bwMode="auto">
              <a:xfrm>
                <a:off x="3703" y="3230"/>
                <a:ext cx="623" cy="880"/>
              </a:xfrm>
              <a:prstGeom prst="rect">
                <a:avLst/>
              </a:prstGeom>
              <a:noFill/>
              <a:ln w="9525">
                <a:noFill/>
                <a:miter lim="800000"/>
                <a:headEnd/>
                <a:tailEnd/>
              </a:ln>
            </p:spPr>
          </p:pic>
        </p:grpSp>
        <p:sp>
          <p:nvSpPr>
            <p:cNvPr id="18446" name="Line 24"/>
            <p:cNvSpPr>
              <a:spLocks noChangeShapeType="1"/>
            </p:cNvSpPr>
            <p:nvPr/>
          </p:nvSpPr>
          <p:spPr bwMode="auto">
            <a:xfrm flipV="1">
              <a:off x="1429" y="1888"/>
              <a:ext cx="907" cy="272"/>
            </a:xfrm>
            <a:prstGeom prst="line">
              <a:avLst/>
            </a:prstGeom>
            <a:noFill/>
            <a:ln w="38100">
              <a:solidFill>
                <a:srgbClr val="FF6600"/>
              </a:solidFill>
              <a:round/>
              <a:headEnd type="oval" w="med" len="med"/>
              <a:tailEnd/>
            </a:ln>
          </p:spPr>
          <p:txBody>
            <a:bodyPr/>
            <a:lstStyle/>
            <a:p>
              <a:endParaRPr lang="ru-RU"/>
            </a:p>
          </p:txBody>
        </p:sp>
      </p:grpSp>
      <p:sp>
        <p:nvSpPr>
          <p:cNvPr id="10265" name="Text Box 25"/>
          <p:cNvSpPr txBox="1">
            <a:spLocks noChangeArrowheads="1"/>
          </p:cNvSpPr>
          <p:nvPr/>
        </p:nvSpPr>
        <p:spPr bwMode="auto">
          <a:xfrm>
            <a:off x="5651500" y="2478088"/>
            <a:ext cx="1439863" cy="466725"/>
          </a:xfrm>
          <a:prstGeom prst="rect">
            <a:avLst/>
          </a:prstGeom>
          <a:solidFill>
            <a:schemeClr val="accent1"/>
          </a:solidFill>
          <a:ln w="9525">
            <a:solidFill>
              <a:srgbClr val="FF6600"/>
            </a:solidFill>
            <a:miter lim="800000"/>
            <a:headEnd/>
            <a:tailEnd/>
          </a:ln>
        </p:spPr>
        <p:txBody>
          <a:bodyPr>
            <a:spAutoFit/>
          </a:bodyPr>
          <a:lstStyle/>
          <a:p>
            <a:pPr algn="ctr">
              <a:spcBef>
                <a:spcPct val="50000"/>
              </a:spcBef>
            </a:pPr>
            <a:r>
              <a:rPr lang="ru-RU" sz="2400"/>
              <a:t>?</a:t>
            </a:r>
          </a:p>
        </p:txBody>
      </p:sp>
      <p:sp>
        <p:nvSpPr>
          <p:cNvPr id="10266" name="Text Box 26"/>
          <p:cNvSpPr txBox="1">
            <a:spLocks noChangeArrowheads="1"/>
          </p:cNvSpPr>
          <p:nvPr/>
        </p:nvSpPr>
        <p:spPr bwMode="auto">
          <a:xfrm>
            <a:off x="6948488" y="3883025"/>
            <a:ext cx="1439862" cy="466725"/>
          </a:xfrm>
          <a:prstGeom prst="rect">
            <a:avLst/>
          </a:prstGeom>
          <a:solidFill>
            <a:schemeClr val="accent1"/>
          </a:solidFill>
          <a:ln w="9525">
            <a:solidFill>
              <a:srgbClr val="FF6600"/>
            </a:solidFill>
            <a:miter lim="800000"/>
            <a:headEnd/>
            <a:tailEnd/>
          </a:ln>
        </p:spPr>
        <p:txBody>
          <a:bodyPr>
            <a:spAutoFit/>
          </a:bodyPr>
          <a:lstStyle/>
          <a:p>
            <a:pPr algn="ctr">
              <a:spcBef>
                <a:spcPct val="50000"/>
              </a:spcBef>
            </a:pPr>
            <a:r>
              <a:rPr lang="ru-RU" sz="2400"/>
              <a:t>?</a:t>
            </a:r>
          </a:p>
        </p:txBody>
      </p:sp>
      <p:sp>
        <p:nvSpPr>
          <p:cNvPr id="10267" name="Text Box 27"/>
          <p:cNvSpPr txBox="1">
            <a:spLocks noChangeArrowheads="1"/>
          </p:cNvSpPr>
          <p:nvPr/>
        </p:nvSpPr>
        <p:spPr bwMode="auto">
          <a:xfrm>
            <a:off x="5651500" y="5289550"/>
            <a:ext cx="1439863" cy="466725"/>
          </a:xfrm>
          <a:prstGeom prst="rect">
            <a:avLst/>
          </a:prstGeom>
          <a:solidFill>
            <a:schemeClr val="accent1"/>
          </a:solidFill>
          <a:ln w="9525">
            <a:solidFill>
              <a:srgbClr val="FF6600"/>
            </a:solidFill>
            <a:miter lim="800000"/>
            <a:headEnd/>
            <a:tailEnd/>
          </a:ln>
        </p:spPr>
        <p:txBody>
          <a:bodyPr>
            <a:spAutoFit/>
          </a:bodyPr>
          <a:lstStyle/>
          <a:p>
            <a:pPr algn="ctr">
              <a:spcBef>
                <a:spcPct val="50000"/>
              </a:spcBef>
            </a:pPr>
            <a:r>
              <a:rPr lang="ru-RU" sz="2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childTnLst>
                                </p:cTn>
                              </p:par>
                              <p:par>
                                <p:cTn id="14" presetID="64" presetClass="path" presetSubtype="0" fill="hold" nodeType="withEffect">
                                  <p:stCondLst>
                                    <p:cond delay="0"/>
                                  </p:stCondLst>
                                  <p:childTnLst>
                                    <p:animMotion origin="layout" path="M 3.33333E-6 1.85185E-6 L 0.11354 0.31967 " pathEditMode="relative" rAng="0" ptsTypes="AA">
                                      <p:cBhvr>
                                        <p:cTn id="15" dur="2000" spd="-100000" fill="hold"/>
                                        <p:tgtEl>
                                          <p:spTgt spid="2"/>
                                        </p:tgtEl>
                                        <p:attrNameLst>
                                          <p:attrName>ppt_x</p:attrName>
                                          <p:attrName>ppt_y</p:attrName>
                                        </p:attrNameLst>
                                      </p:cBhvr>
                                      <p:rCtr x="57" y="160"/>
                                    </p:animMotion>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2"/>
                                        </p:tgtEl>
                                      </p:cBhvr>
                                    </p:animEffect>
                                    <p:set>
                                      <p:cBhvr>
                                        <p:cTn id="20" dur="1" fill="hold">
                                          <p:stCondLst>
                                            <p:cond delay="1999"/>
                                          </p:stCondLst>
                                        </p:cTn>
                                        <p:tgtEl>
                                          <p:spTgt spid="2"/>
                                        </p:tgtEl>
                                        <p:attrNameLst>
                                          <p:attrName>style.visibility</p:attrName>
                                        </p:attrNameLst>
                                      </p:cBhvr>
                                      <p:to>
                                        <p:strVal val="hidden"/>
                                      </p:to>
                                    </p:set>
                                  </p:childTnLst>
                                </p:cTn>
                              </p:par>
                              <p:par>
                                <p:cTn id="21" presetID="9" presetClass="emph" presetSubtype="0" nodeType="withEffect">
                                  <p:stCondLst>
                                    <p:cond delay="0"/>
                                  </p:stCondLst>
                                  <p:childTnLst>
                                    <p:set>
                                      <p:cBhvr rctx="PPT">
                                        <p:cTn id="22" dur="indefinite"/>
                                        <p:tgtEl>
                                          <p:spTgt spid="10242"/>
                                        </p:tgtEl>
                                        <p:attrNameLst>
                                          <p:attrName>style.opacity</p:attrName>
                                        </p:attrNameLst>
                                      </p:cBhvr>
                                      <p:to>
                                        <p:strVal val="0.5"/>
                                      </p:to>
                                    </p:set>
                                    <p:animEffect filter="image" prLst="opacity: 0.5">
                                      <p:cBhvr rctx="IE">
                                        <p:cTn id="23" dur="indefinite"/>
                                        <p:tgtEl>
                                          <p:spTgt spid="10242"/>
                                        </p:tgtEl>
                                      </p:cBhvr>
                                    </p:animEffect>
                                  </p:childTnLst>
                                </p:cTn>
                              </p:par>
                              <p:par>
                                <p:cTn id="24" presetID="23" presetClass="entr" presetSubtype="16"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3000" fill="hold"/>
                                        <p:tgtEl>
                                          <p:spTgt spid="3"/>
                                        </p:tgtEl>
                                        <p:attrNameLst>
                                          <p:attrName>ppt_w</p:attrName>
                                        </p:attrNameLst>
                                      </p:cBhvr>
                                      <p:tavLst>
                                        <p:tav tm="0">
                                          <p:val>
                                            <p:fltVal val="0"/>
                                          </p:val>
                                        </p:tav>
                                        <p:tav tm="100000">
                                          <p:val>
                                            <p:strVal val="#ppt_w"/>
                                          </p:val>
                                        </p:tav>
                                      </p:tavLst>
                                    </p:anim>
                                    <p:anim calcmode="lin" valueType="num">
                                      <p:cBhvr>
                                        <p:cTn id="27" dur="3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1000"/>
                                        <p:tgtEl>
                                          <p:spTgt spid="8"/>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10265"/>
                                        </p:tgtEl>
                                        <p:attrNameLst>
                                          <p:attrName>style.visibility</p:attrName>
                                        </p:attrNameLst>
                                      </p:cBhvr>
                                      <p:to>
                                        <p:strVal val="visible"/>
                                      </p:to>
                                    </p:set>
                                    <p:animEffect transition="in" filter="wipe(left)">
                                      <p:cBhvr>
                                        <p:cTn id="36" dur="500"/>
                                        <p:tgtEl>
                                          <p:spTgt spid="1026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1000"/>
                                        <p:tgtEl>
                                          <p:spTgt spid="4"/>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10266"/>
                                        </p:tgtEl>
                                        <p:attrNameLst>
                                          <p:attrName>style.visibility</p:attrName>
                                        </p:attrNameLst>
                                      </p:cBhvr>
                                      <p:to>
                                        <p:strVal val="visible"/>
                                      </p:to>
                                    </p:set>
                                    <p:animEffect transition="in" filter="wipe(left)">
                                      <p:cBhvr>
                                        <p:cTn id="45" dur="500"/>
                                        <p:tgtEl>
                                          <p:spTgt spid="1026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1000"/>
                                        <p:tgtEl>
                                          <p:spTgt spid="6"/>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10267"/>
                                        </p:tgtEl>
                                        <p:attrNameLst>
                                          <p:attrName>style.visibility</p:attrName>
                                        </p:attrNameLst>
                                      </p:cBhvr>
                                      <p:to>
                                        <p:strVal val="visible"/>
                                      </p:to>
                                    </p:set>
                                    <p:animEffect transition="in" filter="wipe(left)">
                                      <p:cBhvr>
                                        <p:cTn id="54" dur="500"/>
                                        <p:tgtEl>
                                          <p:spTgt spid="10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5" grpId="0" animBg="1"/>
      <p:bldP spid="10266" grpId="0" animBg="1"/>
      <p:bldP spid="1026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39000" cy="1751013"/>
          </a:xfrm>
        </p:spPr>
        <p:txBody>
          <a:bodyPr/>
          <a:lstStyle/>
          <a:p>
            <a:pPr eaLnBrk="1" hangingPunct="1">
              <a:defRPr/>
            </a:pPr>
            <a:endParaRPr lang="ru-RU" dirty="0"/>
          </a:p>
        </p:txBody>
      </p:sp>
      <p:sp>
        <p:nvSpPr>
          <p:cNvPr id="19459" name="Содержимое 2"/>
          <p:cNvSpPr>
            <a:spLocks noGrp="1"/>
          </p:cNvSpPr>
          <p:nvPr>
            <p:ph idx="1"/>
          </p:nvPr>
        </p:nvSpPr>
        <p:spPr/>
        <p:txBody>
          <a:bodyPr/>
          <a:lstStyle/>
          <a:p>
            <a:pPr eaLnBrk="1" hangingPunct="1"/>
            <a:r>
              <a:rPr lang="ru-RU" i="1" u="sng" smtClean="0"/>
              <a:t>Какие растения   из представленных на экране   мы еще не изучали?</a:t>
            </a:r>
            <a:r>
              <a:rPr lang="ru-RU" smtClean="0"/>
              <a:t> Кто знает как они называются? </a:t>
            </a:r>
          </a:p>
          <a:p>
            <a:pPr eaLnBrk="1" hangingPunct="1"/>
            <a:r>
              <a:rPr lang="ru-RU" smtClean="0"/>
              <a:t>–Какой вопрос (проблему) будем обсуждать на уроке? </a:t>
            </a:r>
          </a:p>
          <a:p>
            <a:pPr eaLnBrk="1" hangingPunct="1"/>
            <a:r>
              <a:rPr lang="ru-RU" b="1" smtClean="0"/>
              <a:t>Папоротники, строение и жизнедеятельность, их роль в природе и жизни человека.</a:t>
            </a:r>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endParaRPr lang="ru-RU" dirty="0"/>
          </a:p>
        </p:txBody>
      </p:sp>
      <p:sp>
        <p:nvSpPr>
          <p:cNvPr id="3" name="Содержимое 2"/>
          <p:cNvSpPr>
            <a:spLocks noGrp="1"/>
          </p:cNvSpPr>
          <p:nvPr>
            <p:ph idx="1"/>
          </p:nvPr>
        </p:nvSpPr>
        <p:spPr/>
        <p:txBody>
          <a:bodyPr/>
          <a:lstStyle/>
          <a:p>
            <a:pPr marL="742950" indent="-742950" eaLnBrk="1" hangingPunct="1">
              <a:buFont typeface="Wingdings 2" pitchFamily="18" charset="2"/>
              <a:buNone/>
              <a:defRPr/>
            </a:pPr>
            <a:r>
              <a:rPr lang="ru-RU" sz="3600" u="sng" dirty="0" smtClean="0"/>
              <a:t>1. Рубрика урока:</a:t>
            </a:r>
          </a:p>
          <a:p>
            <a:pPr eaLnBrk="1" hangingPunct="1">
              <a:buFont typeface="Wingdings 2" pitchFamily="18" charset="2"/>
              <a:buNone/>
              <a:defRPr/>
            </a:pPr>
            <a:r>
              <a:rPr lang="ru-RU" sz="3600" u="sng" dirty="0" smtClean="0"/>
              <a:t> </a:t>
            </a:r>
            <a:r>
              <a:rPr lang="ru-RU" sz="3600" i="1" u="sng" dirty="0" smtClean="0"/>
              <a:t>«Вспоминаем то, что знаем»</a:t>
            </a:r>
          </a:p>
          <a:p>
            <a:pPr eaLnBrk="1" hangingPunct="1">
              <a:buFont typeface="Wingdings 2" pitchFamily="18" charset="2"/>
              <a:buNone/>
              <a:defRPr/>
            </a:pPr>
            <a:r>
              <a:rPr lang="ru-RU" sz="3600" i="1" u="sng" dirty="0" smtClean="0"/>
              <a:t>2. </a:t>
            </a:r>
            <a:r>
              <a:rPr lang="ru-RU" sz="2800" i="1" dirty="0" smtClean="0"/>
              <a:t>Сравните мох и папоротник, выявите черты сходства и отличия.</a:t>
            </a:r>
            <a:endParaRPr lang="ru-RU" sz="2800" dirty="0" smtClean="0"/>
          </a:p>
          <a:p>
            <a:pPr eaLnBrk="1" hangingPunct="1">
              <a:buFont typeface="Wingdings 2" pitchFamily="18" charset="2"/>
              <a:buNone/>
              <a:defRPr/>
            </a:pPr>
            <a:endParaRPr lang="ru-RU" sz="3600" dirty="0"/>
          </a:p>
        </p:txBody>
      </p:sp>
      <p:pic>
        <p:nvPicPr>
          <p:cNvPr id="4" name="Picture 12" descr="10"/>
          <p:cNvPicPr>
            <a:picLocks noChangeAspect="1" noChangeArrowheads="1"/>
          </p:cNvPicPr>
          <p:nvPr/>
        </p:nvPicPr>
        <p:blipFill>
          <a:blip r:embed="rId2" cstate="email"/>
          <a:srcRect/>
          <a:stretch>
            <a:fillRect/>
          </a:stretch>
        </p:blipFill>
        <p:spPr bwMode="auto">
          <a:xfrm>
            <a:off x="1571625" y="4000500"/>
            <a:ext cx="1031875" cy="2571750"/>
          </a:xfrm>
          <a:prstGeom prst="rect">
            <a:avLst/>
          </a:prstGeom>
          <a:noFill/>
          <a:ln w="9525">
            <a:noFill/>
            <a:miter lim="800000"/>
            <a:headEnd/>
            <a:tailEnd/>
          </a:ln>
        </p:spPr>
      </p:pic>
      <p:pic>
        <p:nvPicPr>
          <p:cNvPr id="5" name="Picture 4" descr="Схема папоротник"/>
          <p:cNvPicPr>
            <a:picLocks noChangeAspect="1" noChangeArrowheads="1"/>
          </p:cNvPicPr>
          <p:nvPr/>
        </p:nvPicPr>
        <p:blipFill>
          <a:blip r:embed="rId3" cstate="email"/>
          <a:srcRect/>
          <a:stretch>
            <a:fillRect/>
          </a:stretch>
        </p:blipFill>
        <p:spPr bwMode="auto">
          <a:xfrm>
            <a:off x="4786313" y="3857625"/>
            <a:ext cx="1795462" cy="2643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608127"/>
          </a:xfrm>
          <a:solidFill>
            <a:srgbClr val="FFFF00"/>
          </a:solidFill>
        </p:spPr>
        <p:txBody>
          <a:bodyPr>
            <a:noAutofit/>
          </a:bodyPr>
          <a:lstStyle/>
          <a:p>
            <a:pPr algn="ctr" eaLnBrk="1" hangingPunct="1">
              <a:defRPr/>
            </a:pPr>
            <a:r>
              <a:rPr lang="ru-RU" sz="2000" i="1" dirty="0" smtClean="0">
                <a:solidFill>
                  <a:schemeClr val="tx1"/>
                </a:solidFill>
              </a:rPr>
              <a:t>Существует легенды о папоротнике </a:t>
            </a:r>
            <a:br>
              <a:rPr lang="ru-RU" sz="2000" i="1" dirty="0" smtClean="0">
                <a:solidFill>
                  <a:schemeClr val="tx1"/>
                </a:solidFill>
              </a:rPr>
            </a:br>
            <a:r>
              <a:rPr lang="ru-RU" sz="2000" i="1" dirty="0" smtClean="0">
                <a:solidFill>
                  <a:schemeClr val="tx1"/>
                </a:solidFill>
              </a:rPr>
              <a:t>(выступление  по опережающему заданию)</a:t>
            </a:r>
            <a:r>
              <a:rPr lang="ru-RU" sz="2000" dirty="0" smtClean="0">
                <a:solidFill>
                  <a:schemeClr val="tx1"/>
                </a:solidFill>
              </a:rPr>
              <a:t/>
            </a:r>
            <a:br>
              <a:rPr lang="ru-RU" sz="2000" dirty="0" smtClean="0">
                <a:solidFill>
                  <a:schemeClr val="tx1"/>
                </a:solidFill>
              </a:rPr>
            </a:br>
            <a:r>
              <a:rPr lang="ru-RU" sz="2000" i="1" u="sng" dirty="0" smtClean="0">
                <a:solidFill>
                  <a:schemeClr val="tx1"/>
                </a:solidFill>
              </a:rPr>
              <a:t>- Есть ли у папоротника цветки?</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pic>
        <p:nvPicPr>
          <p:cNvPr id="4" name="Picture 5" descr="Орляк обыкновенный"/>
          <p:cNvPicPr>
            <a:picLocks noGrp="1" noChangeAspect="1" noChangeArrowheads="1"/>
          </p:cNvPicPr>
          <p:nvPr>
            <p:ph idx="1"/>
          </p:nvPr>
        </p:nvPicPr>
        <p:blipFill>
          <a:blip r:embed="rId2" cstate="email"/>
          <a:srcRect/>
          <a:stretch>
            <a:fillRect/>
          </a:stretch>
        </p:blipFill>
        <p:spPr>
          <a:xfrm>
            <a:off x="1133475" y="1814513"/>
            <a:ext cx="5886450" cy="44386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endParaRPr lang="ru-RU"/>
          </a:p>
        </p:txBody>
      </p:sp>
      <p:sp>
        <p:nvSpPr>
          <p:cNvPr id="22531" name="Содержимое 2"/>
          <p:cNvSpPr>
            <a:spLocks noGrp="1"/>
          </p:cNvSpPr>
          <p:nvPr>
            <p:ph idx="1"/>
          </p:nvPr>
        </p:nvSpPr>
        <p:spPr>
          <a:xfrm>
            <a:off x="457200" y="571500"/>
            <a:ext cx="7239000" cy="5884863"/>
          </a:xfrm>
          <a:solidFill>
            <a:srgbClr val="FFFF00"/>
          </a:solidFill>
        </p:spPr>
        <p:txBody>
          <a:bodyPr/>
          <a:lstStyle/>
          <a:p>
            <a:pPr algn="ctr" eaLnBrk="1" hangingPunct="1">
              <a:buFont typeface="Wingdings 2" pitchFamily="18" charset="2"/>
              <a:buNone/>
            </a:pPr>
            <a:r>
              <a:rPr lang="ru-RU" sz="2400" b="1" i="1" smtClean="0">
                <a:solidFill>
                  <a:srgbClr val="002060"/>
                </a:solidFill>
              </a:rPr>
              <a:t>Каковы особенности строения папоротников, их процессов жизнедеятельности? Их значение в природе и жизни человека</a:t>
            </a:r>
            <a:r>
              <a:rPr lang="ru-RU" b="1" i="1" smtClean="0">
                <a:solidFill>
                  <a:srgbClr val="002060"/>
                </a:solidFill>
              </a:rPr>
              <a:t>?</a:t>
            </a:r>
            <a:endParaRPr lang="ru-RU" b="1" smtClean="0">
              <a:solidFill>
                <a:srgbClr val="002060"/>
              </a:solidFill>
            </a:endParaRPr>
          </a:p>
          <a:p>
            <a:pPr algn="ctr" eaLnBrk="1" hangingPunct="1">
              <a:buFont typeface="Wingdings 2" pitchFamily="18" charset="2"/>
              <a:buNone/>
            </a:pPr>
            <a:r>
              <a:rPr lang="ru-RU" i="1" smtClean="0"/>
              <a:t> </a:t>
            </a:r>
            <a:r>
              <a:rPr lang="ru-RU" i="1" u="sng" smtClean="0"/>
              <a:t>Исследование </a:t>
            </a:r>
          </a:p>
          <a:p>
            <a:pPr algn="ctr" eaLnBrk="1" hangingPunct="1">
              <a:buFont typeface="Wingdings 2" pitchFamily="18" charset="2"/>
              <a:buNone/>
            </a:pPr>
            <a:r>
              <a:rPr lang="ru-RU" i="1" u="sng" smtClean="0"/>
              <a:t>«Следствие ведут колобки»:</a:t>
            </a:r>
            <a:endParaRPr lang="ru-RU" smtClean="0"/>
          </a:p>
          <a:p>
            <a:pPr eaLnBrk="1" hangingPunct="1"/>
            <a:r>
              <a:rPr lang="ru-RU" i="1" u="sng" smtClean="0"/>
              <a:t>1 группа </a:t>
            </a:r>
            <a:r>
              <a:rPr lang="ru-RU" i="1" smtClean="0"/>
              <a:t>– Строение папоротников</a:t>
            </a:r>
            <a:endParaRPr lang="ru-RU" smtClean="0"/>
          </a:p>
          <a:p>
            <a:pPr eaLnBrk="1" hangingPunct="1"/>
            <a:r>
              <a:rPr lang="ru-RU" i="1" u="sng" smtClean="0"/>
              <a:t>2 группа- </a:t>
            </a:r>
            <a:r>
              <a:rPr lang="ru-RU" i="1" smtClean="0"/>
              <a:t>Что  общего между папоротником и каменным углем?</a:t>
            </a:r>
            <a:endParaRPr lang="ru-RU" smtClean="0"/>
          </a:p>
          <a:p>
            <a:pPr eaLnBrk="1" hangingPunct="1"/>
            <a:r>
              <a:rPr lang="ru-RU" i="1" u="sng" smtClean="0"/>
              <a:t>3 группа </a:t>
            </a:r>
            <a:r>
              <a:rPr lang="ru-RU" i="1" smtClean="0"/>
              <a:t>– Многообразие и значение папоротника</a:t>
            </a:r>
            <a:endParaRPr lang="ru-RU" smtClean="0"/>
          </a:p>
          <a:p>
            <a:pPr eaLnBrk="1" hangingPunct="1"/>
            <a:r>
              <a:rPr lang="ru-RU" i="1" u="sng" smtClean="0"/>
              <a:t>4 группа </a:t>
            </a:r>
            <a:r>
              <a:rPr lang="ru-RU" i="1" smtClean="0"/>
              <a:t>– Среда обитания папоротников</a:t>
            </a:r>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322375"/>
          </a:xfrm>
          <a:solidFill>
            <a:srgbClr val="FFFF00"/>
          </a:solidFill>
        </p:spPr>
        <p:txBody>
          <a:bodyPr>
            <a:normAutofit fontScale="90000"/>
          </a:bodyPr>
          <a:lstStyle/>
          <a:p>
            <a:pPr algn="ctr" eaLnBrk="1" hangingPunct="1">
              <a:defRPr/>
            </a:pPr>
            <a:r>
              <a:rPr lang="ru-RU" i="1" u="sng" dirty="0" smtClean="0"/>
              <a:t/>
            </a:r>
            <a:br>
              <a:rPr lang="ru-RU" i="1" u="sng" dirty="0" smtClean="0"/>
            </a:br>
            <a:r>
              <a:rPr lang="ru-RU" sz="3100" b="0" i="1" u="sng" dirty="0" smtClean="0">
                <a:solidFill>
                  <a:schemeClr val="tx1"/>
                </a:solidFill>
              </a:rPr>
              <a:t>1 группа – Строение папоротников (стр. 76)</a:t>
            </a:r>
            <a:r>
              <a:rPr lang="ru-RU" sz="3100" b="0" dirty="0" smtClean="0">
                <a:solidFill>
                  <a:schemeClr val="tx1"/>
                </a:solidFill>
              </a:rPr>
              <a:t/>
            </a:r>
            <a:br>
              <a:rPr lang="ru-RU" sz="3100" b="0" dirty="0" smtClean="0">
                <a:solidFill>
                  <a:schemeClr val="tx1"/>
                </a:solidFill>
              </a:rPr>
            </a:br>
            <a:endParaRPr lang="ru-RU" sz="3100" b="0" dirty="0">
              <a:solidFill>
                <a:schemeClr val="tx1"/>
              </a:solidFill>
            </a:endParaRPr>
          </a:p>
        </p:txBody>
      </p:sp>
      <p:graphicFrame>
        <p:nvGraphicFramePr>
          <p:cNvPr id="4" name="Содержимое 3"/>
          <p:cNvGraphicFramePr>
            <a:graphicFrameLocks noGrp="1"/>
          </p:cNvGraphicFramePr>
          <p:nvPr>
            <p:ph idx="1"/>
          </p:nvPr>
        </p:nvGraphicFramePr>
        <p:xfrm>
          <a:off x="457200" y="1609725"/>
          <a:ext cx="7239000" cy="4381388"/>
        </p:xfrm>
        <a:graphic>
          <a:graphicData uri="http://schemas.openxmlformats.org/drawingml/2006/table">
            <a:tbl>
              <a:tblPr firstRow="1" bandRow="1">
                <a:tableStyleId>{5C22544A-7EE6-4342-B048-85BDC9FD1C3A}</a:tableStyleId>
              </a:tblPr>
              <a:tblGrid>
                <a:gridCol w="2413000"/>
                <a:gridCol w="2413000"/>
                <a:gridCol w="2413000"/>
              </a:tblGrid>
              <a:tr h="708028">
                <a:tc>
                  <a:txBody>
                    <a:bodyPr/>
                    <a:lstStyle/>
                    <a:p>
                      <a:pPr>
                        <a:lnSpc>
                          <a:spcPct val="115000"/>
                        </a:lnSpc>
                        <a:spcAft>
                          <a:spcPts val="1000"/>
                        </a:spcAft>
                      </a:pPr>
                      <a:r>
                        <a:rPr lang="ru-RU" sz="2400" i="1" dirty="0">
                          <a:latin typeface="Times New Roman"/>
                          <a:ea typeface="Helvetica"/>
                          <a:cs typeface="Times New Roman"/>
                        </a:rPr>
                        <a:t>Наличие органов</a:t>
                      </a:r>
                      <a:endParaRPr lang="ru-RU" sz="2400" dirty="0">
                        <a:latin typeface="Calibri"/>
                        <a:ea typeface="Calibri"/>
                        <a:cs typeface="Times New Roman"/>
                      </a:endParaRPr>
                    </a:p>
                  </a:txBody>
                  <a:tcPr marL="68580" marR="68580" marT="0" marB="0"/>
                </a:tc>
                <a:tc>
                  <a:txBody>
                    <a:bodyPr/>
                    <a:lstStyle/>
                    <a:p>
                      <a:pPr>
                        <a:lnSpc>
                          <a:spcPct val="115000"/>
                        </a:lnSpc>
                        <a:spcAft>
                          <a:spcPts val="1000"/>
                        </a:spcAft>
                      </a:pPr>
                      <a:r>
                        <a:rPr lang="ru-RU" sz="2400" i="1">
                          <a:latin typeface="Times New Roman"/>
                          <a:ea typeface="Helvetica"/>
                          <a:cs typeface="Times New Roman"/>
                        </a:rPr>
                        <a:t>Мхи</a:t>
                      </a:r>
                      <a:endParaRPr lang="ru-RU" sz="2400">
                        <a:latin typeface="Calibri"/>
                        <a:ea typeface="Calibri"/>
                        <a:cs typeface="Times New Roman"/>
                      </a:endParaRPr>
                    </a:p>
                  </a:txBody>
                  <a:tcPr marL="68580" marR="68580" marT="0" marB="0"/>
                </a:tc>
                <a:tc>
                  <a:txBody>
                    <a:bodyPr/>
                    <a:lstStyle/>
                    <a:p>
                      <a:pPr>
                        <a:lnSpc>
                          <a:spcPct val="115000"/>
                        </a:lnSpc>
                        <a:spcAft>
                          <a:spcPts val="1000"/>
                        </a:spcAft>
                      </a:pPr>
                      <a:r>
                        <a:rPr lang="ru-RU" sz="2400" i="1">
                          <a:latin typeface="Times New Roman"/>
                          <a:ea typeface="Helvetica"/>
                          <a:cs typeface="Times New Roman"/>
                        </a:rPr>
                        <a:t>Папоротники</a:t>
                      </a:r>
                      <a:endParaRPr lang="ru-RU" sz="2400">
                        <a:latin typeface="Calibri"/>
                        <a:ea typeface="Calibri"/>
                        <a:cs typeface="Times New Roman"/>
                      </a:endParaRPr>
                    </a:p>
                  </a:txBody>
                  <a:tcPr marL="68580" marR="68580" marT="0" marB="0"/>
                </a:tc>
              </a:tr>
              <a:tr h="708028">
                <a:tc>
                  <a:txBody>
                    <a:bodyPr/>
                    <a:lstStyle/>
                    <a:p>
                      <a:pPr>
                        <a:lnSpc>
                          <a:spcPct val="115000"/>
                        </a:lnSpc>
                        <a:spcAft>
                          <a:spcPts val="1000"/>
                        </a:spcAft>
                      </a:pPr>
                      <a:r>
                        <a:rPr lang="ru-RU" sz="2400" i="1">
                          <a:latin typeface="Times New Roman"/>
                          <a:ea typeface="Helvetica"/>
                          <a:cs typeface="Times New Roman"/>
                        </a:rPr>
                        <a:t>Стебель</a:t>
                      </a: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r>
              <a:tr h="708028">
                <a:tc>
                  <a:txBody>
                    <a:bodyPr/>
                    <a:lstStyle/>
                    <a:p>
                      <a:pPr>
                        <a:lnSpc>
                          <a:spcPct val="115000"/>
                        </a:lnSpc>
                        <a:spcAft>
                          <a:spcPts val="1000"/>
                        </a:spcAft>
                      </a:pPr>
                      <a:r>
                        <a:rPr lang="ru-RU" sz="2400" i="1">
                          <a:latin typeface="Times New Roman"/>
                          <a:ea typeface="Helvetica"/>
                          <a:cs typeface="Times New Roman"/>
                        </a:rPr>
                        <a:t>Листья</a:t>
                      </a: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dirty="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r>
              <a:tr h="708028">
                <a:tc>
                  <a:txBody>
                    <a:bodyPr/>
                    <a:lstStyle/>
                    <a:p>
                      <a:pPr>
                        <a:lnSpc>
                          <a:spcPct val="115000"/>
                        </a:lnSpc>
                        <a:spcAft>
                          <a:spcPts val="1000"/>
                        </a:spcAft>
                      </a:pPr>
                      <a:r>
                        <a:rPr lang="ru-RU" sz="2400" i="1">
                          <a:latin typeface="Times New Roman"/>
                          <a:ea typeface="Helvetica"/>
                          <a:cs typeface="Times New Roman"/>
                        </a:rPr>
                        <a:t>Корень</a:t>
                      </a: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dirty="0">
                        <a:latin typeface="Calibri"/>
                        <a:ea typeface="Calibri"/>
                        <a:cs typeface="Times New Roman"/>
                      </a:endParaRPr>
                    </a:p>
                  </a:txBody>
                  <a:tcPr marL="68580" marR="68580" marT="0" marB="0"/>
                </a:tc>
                <a:tc>
                  <a:txBody>
                    <a:bodyPr/>
                    <a:lstStyle/>
                    <a:p>
                      <a:pPr>
                        <a:lnSpc>
                          <a:spcPct val="115000"/>
                        </a:lnSpc>
                        <a:spcAft>
                          <a:spcPts val="1000"/>
                        </a:spcAft>
                      </a:pPr>
                      <a:endParaRPr lang="ru-RU" sz="2400" dirty="0">
                        <a:latin typeface="Calibri"/>
                        <a:ea typeface="Calibri"/>
                        <a:cs typeface="Times New Roman"/>
                      </a:endParaRPr>
                    </a:p>
                  </a:txBody>
                  <a:tcPr marL="68580" marR="68580" marT="0" marB="0"/>
                </a:tc>
              </a:tr>
              <a:tr h="708028">
                <a:tc>
                  <a:txBody>
                    <a:bodyPr/>
                    <a:lstStyle/>
                    <a:p>
                      <a:pPr>
                        <a:lnSpc>
                          <a:spcPct val="115000"/>
                        </a:lnSpc>
                        <a:spcAft>
                          <a:spcPts val="1000"/>
                        </a:spcAft>
                      </a:pPr>
                      <a:r>
                        <a:rPr lang="ru-RU" sz="2400" i="1">
                          <a:latin typeface="Times New Roman"/>
                          <a:ea typeface="Helvetica"/>
                          <a:cs typeface="Times New Roman"/>
                        </a:rPr>
                        <a:t>Ризоиды</a:t>
                      </a: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r>
              <a:tr h="708028">
                <a:tc>
                  <a:txBody>
                    <a:bodyPr/>
                    <a:lstStyle/>
                    <a:p>
                      <a:pPr>
                        <a:lnSpc>
                          <a:spcPct val="115000"/>
                        </a:lnSpc>
                        <a:spcAft>
                          <a:spcPts val="1000"/>
                        </a:spcAft>
                      </a:pPr>
                      <a:r>
                        <a:rPr lang="ru-RU" sz="2400" i="1">
                          <a:latin typeface="Times New Roman"/>
                          <a:ea typeface="Helvetica"/>
                          <a:cs typeface="Times New Roman"/>
                        </a:rPr>
                        <a:t>Цветок</a:t>
                      </a: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a:latin typeface="Calibri"/>
                        <a:ea typeface="Calibri"/>
                        <a:cs typeface="Times New Roman"/>
                      </a:endParaRPr>
                    </a:p>
                  </a:txBody>
                  <a:tcPr marL="68580" marR="68580" marT="0" marB="0"/>
                </a:tc>
                <a:tc>
                  <a:txBody>
                    <a:bodyPr/>
                    <a:lstStyle/>
                    <a:p>
                      <a:pPr>
                        <a:lnSpc>
                          <a:spcPct val="115000"/>
                        </a:lnSpc>
                        <a:spcAft>
                          <a:spcPts val="1000"/>
                        </a:spcAft>
                      </a:pPr>
                      <a:endParaRPr lang="ru-RU" sz="2400" dirty="0">
                        <a:latin typeface="Calibri"/>
                        <a:ea typeface="Calibri"/>
                        <a:cs typeface="Times New Roman"/>
                      </a:endParaRPr>
                    </a:p>
                  </a:txBody>
                  <a:tcPr marL="68580" marR="68580" marT="0" marB="0"/>
                </a:tc>
              </a:tr>
            </a:tbl>
          </a:graphicData>
        </a:graphic>
      </p:graphicFrame>
      <p:sp>
        <p:nvSpPr>
          <p:cNvPr id="23585" name="Rectangle 3"/>
          <p:cNvSpPr>
            <a:spLocks noChangeArrowheads="1"/>
          </p:cNvSpPr>
          <p:nvPr/>
        </p:nvSpPr>
        <p:spPr bwMode="auto">
          <a:xfrm>
            <a:off x="428625" y="5918200"/>
            <a:ext cx="7500938" cy="647700"/>
          </a:xfrm>
          <a:prstGeom prst="rect">
            <a:avLst/>
          </a:prstGeom>
          <a:solidFill>
            <a:srgbClr val="FFFF00"/>
          </a:solidFill>
          <a:ln w="9525">
            <a:noFill/>
            <a:miter lim="800000"/>
            <a:headEnd/>
            <a:tailEnd/>
          </a:ln>
        </p:spPr>
        <p:txBody>
          <a:bodyPr anchor="ctr">
            <a:spAutoFit/>
          </a:bodyPr>
          <a:lstStyle/>
          <a:p>
            <a:r>
              <a:rPr lang="ru-RU" i="1">
                <a:latin typeface="Trebuchet MS" pitchFamily="34" charset="0"/>
                <a:ea typeface="Helvetica" pitchFamily="34" charset="0"/>
                <a:cs typeface="Times New Roman" pitchFamily="18" charset="0"/>
              </a:rPr>
              <a:t>Вывод: в чем происходит усложнение  в строении папоротника?</a:t>
            </a:r>
            <a:endParaRPr lang="ru-RU">
              <a:latin typeface="Trebuchet MS" pitchFamily="34" charset="0"/>
              <a:ea typeface="Helvetica" pitchFamily="34" charset="0"/>
              <a:cs typeface="Times New Roman" pitchFamily="18" charset="0"/>
            </a:endParaRPr>
          </a:p>
          <a:p>
            <a:pPr eaLnBrk="0" hangingPunct="0"/>
            <a:r>
              <a:rPr lang="ru-RU" i="1">
                <a:latin typeface="Trebuchet MS" pitchFamily="34" charset="0"/>
                <a:ea typeface="Helvetica" pitchFamily="34" charset="0"/>
                <a:cs typeface="Times New Roman" pitchFamily="18" charset="0"/>
              </a:rPr>
              <a:t>Какой орган  у папоротника  участвует в размножении и как?</a:t>
            </a:r>
            <a:endParaRPr lang="ru-RU">
              <a:latin typeface="Trebuchet MS" pitchFamily="34" charset="0"/>
              <a:ea typeface="Helvetica" pitchFamily="34"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751003"/>
          </a:xfrm>
          <a:solidFill>
            <a:srgbClr val="92D050"/>
          </a:solidFill>
        </p:spPr>
        <p:txBody>
          <a:bodyPr>
            <a:noAutofit/>
          </a:bodyPr>
          <a:lstStyle/>
          <a:p>
            <a:pPr algn="ctr" eaLnBrk="1" hangingPunct="1">
              <a:defRPr/>
            </a:pPr>
            <a:r>
              <a:rPr lang="ru-RU" sz="2800" b="0" i="1" u="sng" dirty="0" smtClean="0">
                <a:solidFill>
                  <a:schemeClr val="tx1"/>
                </a:solidFill>
              </a:rPr>
              <a:t>2 группа</a:t>
            </a:r>
            <a:br>
              <a:rPr lang="ru-RU" sz="2800" b="0" i="1" u="sng" dirty="0" smtClean="0">
                <a:solidFill>
                  <a:schemeClr val="tx1"/>
                </a:solidFill>
              </a:rPr>
            </a:br>
            <a:r>
              <a:rPr lang="ru-RU" sz="2800" b="0" i="1" u="sng" dirty="0" smtClean="0">
                <a:solidFill>
                  <a:schemeClr val="tx1"/>
                </a:solidFill>
              </a:rPr>
              <a:t>- Что  общего между папоротником и каменным углем?(стр. 77)</a:t>
            </a:r>
            <a:r>
              <a:rPr lang="ru-RU" sz="2800" b="0" dirty="0" smtClean="0">
                <a:solidFill>
                  <a:schemeClr val="tx1"/>
                </a:solidFill>
              </a:rPr>
              <a:t/>
            </a:r>
            <a:br>
              <a:rPr lang="ru-RU" sz="2800" b="0" dirty="0" smtClean="0">
                <a:solidFill>
                  <a:schemeClr val="tx1"/>
                </a:solidFill>
              </a:rPr>
            </a:br>
            <a:endParaRPr lang="ru-RU" sz="2800" b="0" dirty="0">
              <a:solidFill>
                <a:schemeClr val="tx1"/>
              </a:solidFill>
            </a:endParaRPr>
          </a:p>
        </p:txBody>
      </p:sp>
      <p:sp>
        <p:nvSpPr>
          <p:cNvPr id="24579" name="Содержимое 2"/>
          <p:cNvSpPr>
            <a:spLocks noGrp="1"/>
          </p:cNvSpPr>
          <p:nvPr>
            <p:ph idx="1"/>
          </p:nvPr>
        </p:nvSpPr>
        <p:spPr/>
        <p:txBody>
          <a:bodyPr/>
          <a:lstStyle/>
          <a:p>
            <a:pPr eaLnBrk="1" hangingPunct="1"/>
            <a:endParaRPr lang="ru-RU" smtClean="0"/>
          </a:p>
          <a:p>
            <a:pPr eaLnBrk="1" hangingPunct="1"/>
            <a:endParaRPr lang="ru-RU" smtClean="0"/>
          </a:p>
          <a:p>
            <a:pPr eaLnBrk="1" hangingPunct="1">
              <a:buFont typeface="Wingdings 2" pitchFamily="18" charset="2"/>
              <a:buNone/>
            </a:pPr>
            <a:r>
              <a:rPr lang="ru-RU" smtClean="0"/>
              <a:t>В виде схемы изобразите процесс образования каменного угля.</a:t>
            </a:r>
          </a:p>
          <a:p>
            <a:pPr eaLnBrk="1" hangingPunct="1">
              <a:buFont typeface="Wingdings 2" pitchFamily="18" charset="2"/>
              <a:buNone/>
            </a:pPr>
            <a:r>
              <a:rPr lang="ru-RU" b="1" i="1" smtClean="0"/>
              <a:t>300млн.лет          </a:t>
            </a:r>
            <a:r>
              <a:rPr lang="ru-RU" sz="4800" b="1" i="1" smtClean="0"/>
              <a:t>? </a:t>
            </a:r>
            <a:r>
              <a:rPr lang="ru-RU" b="1" i="1" smtClean="0"/>
              <a:t>                                                                             </a:t>
            </a:r>
          </a:p>
          <a:p>
            <a:pPr eaLnBrk="1" hangingPunct="1">
              <a:buFont typeface="Wingdings 2" pitchFamily="18" charset="2"/>
              <a:buNone/>
            </a:pPr>
            <a:r>
              <a:rPr lang="ru-RU" b="1" i="1" smtClean="0"/>
              <a:t>                                            каменный уголь         </a:t>
            </a:r>
            <a:endParaRPr lang="ru-RU" smtClean="0"/>
          </a:p>
          <a:p>
            <a:pPr eaLnBrk="1" hangingPunct="1">
              <a:buFont typeface="Wingdings 2" pitchFamily="18" charset="2"/>
              <a:buNone/>
            </a:pPr>
            <a:r>
              <a:rPr lang="ru-RU" b="1" i="1" smtClean="0"/>
              <a:t>(теплый влажный </a:t>
            </a:r>
          </a:p>
          <a:p>
            <a:pPr eaLnBrk="1" hangingPunct="1">
              <a:buFont typeface="Wingdings 2" pitchFamily="18" charset="2"/>
              <a:buNone/>
            </a:pPr>
            <a:r>
              <a:rPr lang="ru-RU" b="1" i="1" smtClean="0"/>
              <a:t>климат)</a:t>
            </a:r>
            <a:endParaRPr lang="ru-RU" smtClean="0"/>
          </a:p>
          <a:p>
            <a:pPr eaLnBrk="1" hangingPunct="1"/>
            <a:endParaRPr lang="ru-RU" smtClean="0"/>
          </a:p>
        </p:txBody>
      </p:sp>
      <p:sp>
        <p:nvSpPr>
          <p:cNvPr id="5" name="Стрелка вправо 4"/>
          <p:cNvSpPr/>
          <p:nvPr/>
        </p:nvSpPr>
        <p:spPr>
          <a:xfrm>
            <a:off x="2571750" y="4000500"/>
            <a:ext cx="2071688"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algn="ctr" eaLnBrk="1" fontAlgn="auto" hangingPunct="1">
              <a:spcAft>
                <a:spcPts val="0"/>
              </a:spcAft>
              <a:defRPr/>
            </a:pPr>
            <a:r>
              <a:rPr lang="ru-RU" dirty="0" smtClean="0"/>
              <a:t>Главная цель российского образования:</a:t>
            </a:r>
            <a:endParaRPr lang="ru-RU" dirty="0"/>
          </a:p>
        </p:txBody>
      </p:sp>
      <p:sp>
        <p:nvSpPr>
          <p:cNvPr id="7171" name="Содержимое 2"/>
          <p:cNvSpPr>
            <a:spLocks noGrp="1"/>
          </p:cNvSpPr>
          <p:nvPr>
            <p:ph idx="1"/>
          </p:nvPr>
        </p:nvSpPr>
        <p:spPr/>
        <p:txBody>
          <a:bodyPr/>
          <a:lstStyle/>
          <a:p>
            <a:pPr eaLnBrk="1" hangingPunct="1"/>
            <a:r>
              <a:rPr lang="ru-RU" smtClean="0"/>
              <a:t>Повышение качества образования;</a:t>
            </a:r>
          </a:p>
          <a:p>
            <a:pPr eaLnBrk="1" hangingPunct="1"/>
            <a:r>
              <a:rPr lang="ru-RU" smtClean="0"/>
              <a:t>Повышение эффективности получения образования;</a:t>
            </a:r>
          </a:p>
          <a:p>
            <a:pPr eaLnBrk="1" hangingPunct="1"/>
            <a:r>
              <a:rPr lang="ru-RU" smtClean="0"/>
              <a:t>Практическое использование знаний.</a:t>
            </a:r>
          </a:p>
          <a:p>
            <a:pPr eaLnBrk="1" hangingPunct="1"/>
            <a:endParaRPr lang="ru-RU" smtClean="0"/>
          </a:p>
          <a:p>
            <a:pPr eaLnBrk="1" hangingPunct="1"/>
            <a:endParaRPr lang="ru-RU" smtClean="0"/>
          </a:p>
          <a:p>
            <a:pPr eaLnBrk="1" hangingPunct="1"/>
            <a:endParaRPr lang="ru-RU" smtClean="0"/>
          </a:p>
          <a:p>
            <a:pPr eaLnBrk="1" hangingPunct="1"/>
            <a:endParaRPr lang="ru-RU" smtClean="0"/>
          </a:p>
        </p:txBody>
      </p:sp>
      <p:sp>
        <p:nvSpPr>
          <p:cNvPr id="4" name="Стрелка вниз 3"/>
          <p:cNvSpPr/>
          <p:nvPr/>
        </p:nvSpPr>
        <p:spPr>
          <a:xfrm>
            <a:off x="3429000" y="3571875"/>
            <a:ext cx="1143000" cy="9286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Скругленный прямоугольник 4"/>
          <p:cNvSpPr/>
          <p:nvPr/>
        </p:nvSpPr>
        <p:spPr>
          <a:xfrm>
            <a:off x="1643063" y="4786313"/>
            <a:ext cx="4786312" cy="1571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dirty="0">
                <a:solidFill>
                  <a:schemeClr val="tx1"/>
                </a:solidFill>
              </a:rPr>
              <a:t>Новые государственные стандарты</a:t>
            </a:r>
          </a:p>
        </p:txBody>
      </p:sp>
      <p:sp>
        <p:nvSpPr>
          <p:cNvPr id="717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r>
              <a:rPr lang="ru-RU" sz="1400">
                <a:latin typeface="Times New Roman" pitchFamily="18" charset="0"/>
                <a:ea typeface="Calibri" pitchFamily="34" charset="0"/>
                <a:cs typeface="Times New Roman" pitchFamily="18" charset="0"/>
              </a:rPr>
              <a:t>Включение в систему заданий повторения</a:t>
            </a:r>
            <a:endParaRPr lang="ru-RU">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536689"/>
          </a:xfrm>
          <a:solidFill>
            <a:srgbClr val="00B0F0"/>
          </a:solidFill>
        </p:spPr>
        <p:txBody>
          <a:bodyPr>
            <a:noAutofit/>
          </a:bodyPr>
          <a:lstStyle/>
          <a:p>
            <a:pPr algn="ctr" eaLnBrk="1" hangingPunct="1">
              <a:defRPr/>
            </a:pPr>
            <a:r>
              <a:rPr lang="ru-RU" sz="2400" i="1" dirty="0" smtClean="0">
                <a:solidFill>
                  <a:schemeClr val="tx1"/>
                </a:solidFill>
              </a:rPr>
              <a:t/>
            </a:r>
            <a:br>
              <a:rPr lang="ru-RU" sz="2400" i="1" dirty="0" smtClean="0">
                <a:solidFill>
                  <a:schemeClr val="tx1"/>
                </a:solidFill>
              </a:rPr>
            </a:br>
            <a:r>
              <a:rPr lang="ru-RU" sz="2400" i="1" dirty="0" smtClean="0">
                <a:solidFill>
                  <a:schemeClr val="tx1"/>
                </a:solidFill>
              </a:rPr>
              <a:t>3 группа – Многообразие и значение папоротников(стр.78, «Ботаника для школьников»стр.171-172)</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p:txBody>
          <a:bodyPr/>
          <a:lstStyle/>
          <a:p>
            <a:pPr marL="457200" indent="-457200" eaLnBrk="1" hangingPunct="1">
              <a:buFont typeface="Wingdings 2" pitchFamily="18" charset="2"/>
              <a:buNone/>
              <a:defRPr/>
            </a:pPr>
            <a:r>
              <a:rPr lang="ru-RU" sz="2400" i="1" dirty="0" smtClean="0">
                <a:solidFill>
                  <a:srgbClr val="C00000"/>
                </a:solidFill>
              </a:rPr>
              <a:t>Выбери значение из предложенных:</a:t>
            </a:r>
            <a:endParaRPr lang="ru-RU" sz="2400" dirty="0" smtClean="0">
              <a:solidFill>
                <a:srgbClr val="C00000"/>
              </a:solidFill>
            </a:endParaRPr>
          </a:p>
          <a:p>
            <a:pPr marL="457200" indent="-457200" eaLnBrk="1" hangingPunct="1">
              <a:buFont typeface="+mj-lt"/>
              <a:buAutoNum type="arabicPeriod"/>
              <a:defRPr/>
            </a:pPr>
            <a:r>
              <a:rPr lang="ru-RU" sz="2400" i="1" dirty="0" smtClean="0"/>
              <a:t>Торфообразование</a:t>
            </a:r>
            <a:endParaRPr lang="ru-RU" sz="2400" dirty="0" smtClean="0"/>
          </a:p>
          <a:p>
            <a:pPr marL="457200" indent="-457200" eaLnBrk="1" hangingPunct="1">
              <a:buFont typeface="+mj-lt"/>
              <a:buAutoNum type="arabicPeriod"/>
              <a:defRPr/>
            </a:pPr>
            <a:r>
              <a:rPr lang="ru-RU" sz="2400" i="1" dirty="0" smtClean="0"/>
              <a:t>Образование кислорода</a:t>
            </a:r>
            <a:endParaRPr lang="ru-RU" sz="2400" dirty="0" smtClean="0"/>
          </a:p>
          <a:p>
            <a:pPr marL="457200" indent="-457200" eaLnBrk="1" hangingPunct="1">
              <a:buFont typeface="+mj-lt"/>
              <a:buAutoNum type="arabicPeriod"/>
              <a:defRPr/>
            </a:pPr>
            <a:r>
              <a:rPr lang="ru-RU" sz="2400" i="1" dirty="0" smtClean="0"/>
              <a:t>Пища</a:t>
            </a:r>
            <a:endParaRPr lang="ru-RU" sz="2400" dirty="0" smtClean="0"/>
          </a:p>
          <a:p>
            <a:pPr marL="457200" indent="-457200" eaLnBrk="1" hangingPunct="1">
              <a:buFont typeface="+mj-lt"/>
              <a:buAutoNum type="arabicPeriod"/>
              <a:defRPr/>
            </a:pPr>
            <a:r>
              <a:rPr lang="ru-RU" sz="2400" i="1" dirty="0" smtClean="0"/>
              <a:t>Удобрение</a:t>
            </a:r>
            <a:endParaRPr lang="ru-RU" sz="2400" dirty="0" smtClean="0"/>
          </a:p>
          <a:p>
            <a:pPr marL="457200" indent="-457200" eaLnBrk="1" hangingPunct="1">
              <a:buFont typeface="+mj-lt"/>
              <a:buAutoNum type="arabicPeriod"/>
              <a:defRPr/>
            </a:pPr>
            <a:r>
              <a:rPr lang="ru-RU" sz="2400" i="1" dirty="0" smtClean="0"/>
              <a:t>Использование в хим.промышленности</a:t>
            </a:r>
            <a:endParaRPr lang="ru-RU" sz="2400" dirty="0" smtClean="0"/>
          </a:p>
          <a:p>
            <a:pPr marL="457200" indent="-457200" eaLnBrk="1" hangingPunct="1">
              <a:buFont typeface="+mj-lt"/>
              <a:buAutoNum type="arabicPeriod"/>
              <a:defRPr/>
            </a:pPr>
            <a:r>
              <a:rPr lang="ru-RU" sz="2400" i="1" dirty="0" smtClean="0"/>
              <a:t>Лекарство от </a:t>
            </a:r>
            <a:r>
              <a:rPr lang="ru-RU" sz="2400" i="1" u="sng" dirty="0" smtClean="0"/>
              <a:t>гельминтов(найди в словаре)</a:t>
            </a:r>
            <a:endParaRPr lang="ru-RU" sz="2400" dirty="0" smtClean="0"/>
          </a:p>
          <a:p>
            <a:pPr marL="457200" indent="-457200" eaLnBrk="1" hangingPunct="1">
              <a:buFont typeface="+mj-lt"/>
              <a:buAutoNum type="arabicPeriod"/>
              <a:defRPr/>
            </a:pPr>
            <a:r>
              <a:rPr lang="ru-RU" sz="2400" i="1" dirty="0" smtClean="0"/>
              <a:t>Декоративное значение</a:t>
            </a:r>
            <a:endParaRPr lang="ru-RU" sz="2400" dirty="0" smtClean="0"/>
          </a:p>
          <a:p>
            <a:pPr marL="457200" indent="-457200" eaLnBrk="1" hangingPunct="1">
              <a:buFont typeface="+mj-lt"/>
              <a:buAutoNum type="arabicPeriod"/>
              <a:defRPr/>
            </a:pPr>
            <a:r>
              <a:rPr lang="ru-RU" sz="2400" i="1" dirty="0" smtClean="0"/>
              <a:t>Перевязочный материал</a:t>
            </a:r>
            <a:endParaRPr lang="ru-RU" sz="2400" dirty="0" smtClean="0"/>
          </a:p>
          <a:p>
            <a:pPr marL="457200" indent="-457200" eaLnBrk="1" hangingPunct="1">
              <a:buFont typeface="+mj-lt"/>
              <a:buAutoNum type="arabicPeriod"/>
              <a:defRPr/>
            </a:pPr>
            <a:r>
              <a:rPr lang="ru-RU" sz="2400" i="1" dirty="0" smtClean="0"/>
              <a:t>Первые заселяют новые  места</a:t>
            </a:r>
            <a:endParaRPr lang="ru-RU" sz="2400" dirty="0" smtClean="0"/>
          </a:p>
          <a:p>
            <a:pPr marL="457200" indent="-457200" eaLnBrk="1" hangingPunct="1">
              <a:buFont typeface="+mj-lt"/>
              <a:buAutoNum type="arabicPeriod"/>
              <a:defRPr/>
            </a:pPr>
            <a:r>
              <a:rPr lang="ru-RU" sz="2400" i="1" dirty="0" smtClean="0"/>
              <a:t>Накапливают большие запасы воды</a:t>
            </a:r>
            <a:endParaRPr lang="ru-RU" sz="2400" dirty="0" smtClean="0"/>
          </a:p>
          <a:p>
            <a:pPr marL="514350" indent="-514350" eaLnBrk="1" hangingPunct="1">
              <a:buFont typeface="+mj-lt"/>
              <a:buAutoNum type="arabicPeriod"/>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393813"/>
          </a:xfrm>
          <a:solidFill>
            <a:schemeClr val="accent4">
              <a:lumMod val="60000"/>
              <a:lumOff val="40000"/>
            </a:schemeClr>
          </a:solidFill>
        </p:spPr>
        <p:txBody>
          <a:bodyPr>
            <a:normAutofit fontScale="90000"/>
          </a:bodyPr>
          <a:lstStyle/>
          <a:p>
            <a:pPr algn="ctr" eaLnBrk="1" hangingPunct="1">
              <a:defRPr/>
            </a:pPr>
            <a:r>
              <a:rPr lang="ru-RU" sz="3100" i="1" dirty="0" smtClean="0">
                <a:solidFill>
                  <a:schemeClr val="tx1"/>
                </a:solidFill>
              </a:rPr>
              <a:t/>
            </a:r>
            <a:br>
              <a:rPr lang="ru-RU" sz="3100" i="1" dirty="0" smtClean="0">
                <a:solidFill>
                  <a:schemeClr val="tx1"/>
                </a:solidFill>
              </a:rPr>
            </a:br>
            <a:r>
              <a:rPr lang="ru-RU" sz="3100" i="1" dirty="0" smtClean="0">
                <a:solidFill>
                  <a:schemeClr val="tx1"/>
                </a:solidFill>
              </a:rPr>
              <a:t/>
            </a:r>
            <a:br>
              <a:rPr lang="ru-RU" sz="3100" i="1" dirty="0" smtClean="0">
                <a:solidFill>
                  <a:schemeClr val="tx1"/>
                </a:solidFill>
              </a:rPr>
            </a:br>
            <a:r>
              <a:rPr lang="ru-RU" sz="3100" i="1" dirty="0" smtClean="0">
                <a:solidFill>
                  <a:schemeClr val="tx1"/>
                </a:solidFill>
              </a:rPr>
              <a:t/>
            </a:r>
            <a:br>
              <a:rPr lang="ru-RU" sz="3100" i="1" dirty="0" smtClean="0">
                <a:solidFill>
                  <a:schemeClr val="tx1"/>
                </a:solidFill>
              </a:rPr>
            </a:br>
            <a:r>
              <a:rPr lang="ru-RU" sz="3100" i="1" dirty="0" smtClean="0">
                <a:solidFill>
                  <a:schemeClr val="tx1"/>
                </a:solidFill>
              </a:rPr>
              <a:t>4 группа – Среда обитания папоротников (стр. 76)</a:t>
            </a:r>
            <a:r>
              <a:rPr lang="ru-RU" dirty="0" smtClean="0"/>
              <a:t/>
            </a:r>
            <a:br>
              <a:rPr lang="ru-RU" dirty="0" smtClean="0"/>
            </a:br>
            <a:endParaRPr lang="ru-RU" dirty="0"/>
          </a:p>
        </p:txBody>
      </p:sp>
      <p:sp>
        <p:nvSpPr>
          <p:cNvPr id="26627" name="Содержимое 2"/>
          <p:cNvSpPr>
            <a:spLocks noGrp="1"/>
          </p:cNvSpPr>
          <p:nvPr>
            <p:ph idx="1"/>
          </p:nvPr>
        </p:nvSpPr>
        <p:spPr/>
        <p:txBody>
          <a:bodyPr/>
          <a:lstStyle/>
          <a:p>
            <a:pPr lvl="1" eaLnBrk="1" hangingPunct="1"/>
            <a:r>
              <a:rPr lang="ru-RU" sz="2400" i="1" smtClean="0">
                <a:solidFill>
                  <a:schemeClr val="tx1"/>
                </a:solidFill>
              </a:rPr>
              <a:t>Есть ли среди  папоротников древовидные формы?</a:t>
            </a:r>
            <a:endParaRPr lang="ru-RU" sz="1800" smtClean="0">
              <a:solidFill>
                <a:schemeClr val="tx1"/>
              </a:solidFill>
            </a:endParaRPr>
          </a:p>
          <a:p>
            <a:pPr lvl="1" eaLnBrk="1" hangingPunct="1"/>
            <a:r>
              <a:rPr lang="ru-RU" sz="2400" i="1" smtClean="0">
                <a:solidFill>
                  <a:schemeClr val="tx1"/>
                </a:solidFill>
              </a:rPr>
              <a:t>В лесном массиве произрастало много папоротников. Однако после вырубки леса папоротники исчезли. Почему?</a:t>
            </a:r>
            <a:endParaRPr lang="ru-RU" sz="1800" smtClean="0">
              <a:solidFill>
                <a:schemeClr val="tx1"/>
              </a:solidFill>
            </a:endParaRPr>
          </a:p>
          <a:p>
            <a:pPr lvl="1" eaLnBrk="1" hangingPunct="1"/>
            <a:r>
              <a:rPr lang="ru-RU" sz="2400" i="1" smtClean="0">
                <a:solidFill>
                  <a:schemeClr val="tx1"/>
                </a:solidFill>
              </a:rPr>
              <a:t>Какой главный фактор для папоротников в природе?</a:t>
            </a:r>
            <a:endParaRPr lang="ru-RU" sz="1800" smtClean="0">
              <a:solidFill>
                <a:schemeClr val="tx1"/>
              </a:solidFill>
            </a:endParaRPr>
          </a:p>
          <a:p>
            <a:pPr lvl="1" eaLnBrk="1" hangingPunct="1"/>
            <a:r>
              <a:rPr lang="ru-RU" sz="2400" i="1" smtClean="0">
                <a:solidFill>
                  <a:schemeClr val="tx1"/>
                </a:solidFill>
              </a:rPr>
              <a:t>Какие папоротники произрастают у нас  в средней полосе России?</a:t>
            </a:r>
            <a:endParaRPr lang="ru-RU" sz="1800" smtClean="0">
              <a:solidFill>
                <a:schemeClr val="tx1"/>
              </a:solidFill>
            </a:endParaRPr>
          </a:p>
          <a:p>
            <a:pPr eaLnBrk="1" hangingPunct="1"/>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322375"/>
          </a:xfrm>
          <a:solidFill>
            <a:srgbClr val="FFFF00"/>
          </a:solidFill>
        </p:spPr>
        <p:txBody>
          <a:bodyPr>
            <a:normAutofit fontScale="90000"/>
          </a:bodyPr>
          <a:lstStyle/>
          <a:p>
            <a:pPr algn="ctr" eaLnBrk="1" hangingPunct="1">
              <a:defRPr/>
            </a:pPr>
            <a:r>
              <a:rPr lang="ru-RU" sz="3100" i="1" dirty="0" smtClean="0">
                <a:solidFill>
                  <a:schemeClr val="tx1"/>
                </a:solidFill>
              </a:rPr>
              <a:t>Первичное закрепление с проговариванием во внешней речи</a:t>
            </a:r>
            <a:r>
              <a:rPr lang="ru-RU" dirty="0" smtClean="0"/>
              <a:t/>
            </a:r>
            <a:br>
              <a:rPr lang="ru-RU" dirty="0" smtClean="0"/>
            </a:br>
            <a:endParaRPr lang="ru-RU" dirty="0"/>
          </a:p>
        </p:txBody>
      </p:sp>
      <p:sp>
        <p:nvSpPr>
          <p:cNvPr id="27651" name="Содержимое 2"/>
          <p:cNvSpPr>
            <a:spLocks noGrp="1"/>
          </p:cNvSpPr>
          <p:nvPr>
            <p:ph idx="1"/>
          </p:nvPr>
        </p:nvSpPr>
        <p:spPr/>
        <p:txBody>
          <a:bodyPr/>
          <a:lstStyle/>
          <a:p>
            <a:pPr algn="ctr" eaLnBrk="1" hangingPunct="1">
              <a:buFont typeface="Wingdings 2" pitchFamily="18" charset="2"/>
              <a:buNone/>
            </a:pPr>
            <a:r>
              <a:rPr lang="ru-RU" smtClean="0"/>
              <a:t>Задание №1 «Блиц-опрос»</a:t>
            </a:r>
          </a:p>
          <a:p>
            <a:pPr eaLnBrk="1" hangingPunct="1"/>
            <a:r>
              <a:rPr lang="ru-RU" smtClean="0"/>
              <a:t>Папоротники …… растения.</a:t>
            </a:r>
          </a:p>
          <a:p>
            <a:pPr eaLnBrk="1" hangingPunct="1"/>
            <a:r>
              <a:rPr lang="ru-RU" smtClean="0"/>
              <a:t>У них есть стебель, листья и появляются ….</a:t>
            </a:r>
          </a:p>
          <a:p>
            <a:pPr eaLnBrk="1" hangingPunct="1"/>
            <a:r>
              <a:rPr lang="ru-RU" smtClean="0"/>
              <a:t>Они размножаются с помощью…</a:t>
            </a:r>
          </a:p>
          <a:p>
            <a:pPr eaLnBrk="1" hangingPunct="1"/>
            <a:r>
              <a:rPr lang="ru-RU" smtClean="0"/>
              <a:t>Из залежей древовидных папоротников образовался…</a:t>
            </a:r>
          </a:p>
          <a:p>
            <a:pPr eaLnBrk="1" hangingPunct="1"/>
            <a:r>
              <a:rPr lang="ru-RU" smtClean="0"/>
              <a:t>Каменный уголь – ценное ….</a:t>
            </a:r>
          </a:p>
          <a:p>
            <a:pPr eaLnBrk="1" hangingPunct="1"/>
            <a:r>
              <a:rPr lang="ru-RU" smtClean="0"/>
              <a:t>Одним из важных факторов   существования папоротников является …</a:t>
            </a:r>
          </a:p>
          <a:p>
            <a:pPr eaLnBrk="1" hangingPunct="1"/>
            <a:endParaRPr lang="ru-R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250937"/>
          </a:xfrm>
          <a:solidFill>
            <a:schemeClr val="tx2">
              <a:lumMod val="60000"/>
              <a:lumOff val="40000"/>
            </a:schemeClr>
          </a:solidFill>
        </p:spPr>
        <p:txBody>
          <a:bodyPr>
            <a:noAutofit/>
          </a:bodyPr>
          <a:lstStyle/>
          <a:p>
            <a:pPr algn="ctr" eaLnBrk="1" hangingPunct="1">
              <a:defRPr/>
            </a:pPr>
            <a:r>
              <a:rPr lang="ru-RU" sz="2800" u="sng" dirty="0" smtClean="0">
                <a:solidFill>
                  <a:schemeClr val="tx1"/>
                </a:solidFill>
              </a:rPr>
              <a:t>Самостоятельная работа с самопроверкой по эталону</a:t>
            </a:r>
            <a:r>
              <a:rPr lang="ru-RU" sz="2800" dirty="0" smtClean="0">
                <a:solidFill>
                  <a:schemeClr val="tx1"/>
                </a:solidFill>
              </a:rPr>
              <a:t/>
            </a:r>
            <a:br>
              <a:rPr lang="ru-RU" sz="2800" dirty="0" smtClean="0">
                <a:solidFill>
                  <a:schemeClr val="tx1"/>
                </a:solidFill>
              </a:rPr>
            </a:br>
            <a:endParaRPr lang="ru-RU" sz="2800" dirty="0">
              <a:solidFill>
                <a:schemeClr val="tx1"/>
              </a:solidFill>
            </a:endParaRPr>
          </a:p>
        </p:txBody>
      </p:sp>
      <p:sp>
        <p:nvSpPr>
          <p:cNvPr id="28675" name="Содержимое 2"/>
          <p:cNvSpPr>
            <a:spLocks noGrp="1"/>
          </p:cNvSpPr>
          <p:nvPr>
            <p:ph idx="1"/>
          </p:nvPr>
        </p:nvSpPr>
        <p:spPr/>
        <p:txBody>
          <a:bodyPr/>
          <a:lstStyle/>
          <a:p>
            <a:pPr eaLnBrk="1" hangingPunct="1">
              <a:buFont typeface="Wingdings 2" pitchFamily="18" charset="2"/>
              <a:buNone/>
            </a:pPr>
            <a:r>
              <a:rPr lang="ru-RU" sz="2000" i="1" u="sng" smtClean="0"/>
              <a:t>Задание №2 «Выбери правильный ответ»</a:t>
            </a:r>
            <a:endParaRPr lang="ru-RU" sz="2000" smtClean="0"/>
          </a:p>
          <a:p>
            <a:pPr eaLnBrk="1" hangingPunct="1">
              <a:buFont typeface="Wingdings 2" pitchFamily="18" charset="2"/>
              <a:buNone/>
            </a:pPr>
            <a:r>
              <a:rPr lang="ru-RU" sz="2000" smtClean="0"/>
              <a:t>1.Каково строение папоротника?</a:t>
            </a:r>
          </a:p>
          <a:p>
            <a:pPr eaLnBrk="1" hangingPunct="1">
              <a:buFont typeface="Wingdings 2" pitchFamily="18" charset="2"/>
              <a:buNone/>
            </a:pPr>
            <a:r>
              <a:rPr lang="ru-RU" sz="2000" smtClean="0"/>
              <a:t>А)корень; Б)стебель; В)листья; Г)ризоиды;</a:t>
            </a:r>
          </a:p>
          <a:p>
            <a:pPr eaLnBrk="1" hangingPunct="1">
              <a:buFont typeface="Wingdings 2" pitchFamily="18" charset="2"/>
              <a:buNone/>
            </a:pPr>
            <a:r>
              <a:rPr lang="ru-RU" sz="2000" smtClean="0"/>
              <a:t>2. Что является главным фактором в жизни папоротников?</a:t>
            </a:r>
          </a:p>
          <a:p>
            <a:pPr eaLnBrk="1" hangingPunct="1">
              <a:buFont typeface="Wingdings 2" pitchFamily="18" charset="2"/>
              <a:buNone/>
            </a:pPr>
            <a:r>
              <a:rPr lang="ru-RU" sz="2000" smtClean="0"/>
              <a:t>А) вода; Б) воздух; В)температура; Г)давление;</a:t>
            </a:r>
          </a:p>
          <a:p>
            <a:pPr eaLnBrk="1" hangingPunct="1">
              <a:buFont typeface="Wingdings 2" pitchFamily="18" charset="2"/>
              <a:buNone/>
            </a:pPr>
            <a:r>
              <a:rPr lang="ru-RU" sz="2000" smtClean="0"/>
              <a:t>3. Чем отличается листостебельное растение от слоевища?</a:t>
            </a:r>
          </a:p>
          <a:p>
            <a:pPr eaLnBrk="1" hangingPunct="1">
              <a:buFont typeface="Wingdings 2" pitchFamily="18" charset="2"/>
              <a:buNone/>
            </a:pPr>
            <a:r>
              <a:rPr lang="ru-RU" sz="2000" smtClean="0"/>
              <a:t>А)наличие тканей; Б)отсутствие тканей; В)наличие органов; Г)отсутствие органов;</a:t>
            </a:r>
          </a:p>
          <a:p>
            <a:pPr eaLnBrk="1" hangingPunct="1">
              <a:buFont typeface="Wingdings 2" pitchFamily="18" charset="2"/>
              <a:buNone/>
            </a:pPr>
            <a:r>
              <a:rPr lang="ru-RU" sz="2000" smtClean="0"/>
              <a:t>4. Папоротники отличаются от мхов наличием:</a:t>
            </a:r>
          </a:p>
          <a:p>
            <a:pPr eaLnBrk="1" hangingPunct="1">
              <a:buFont typeface="Wingdings 2" pitchFamily="18" charset="2"/>
              <a:buNone/>
            </a:pPr>
            <a:r>
              <a:rPr lang="ru-RU" sz="2000" smtClean="0"/>
              <a:t>А)корня; Б)цветков; В)листьев; Г)ризоидов;</a:t>
            </a:r>
          </a:p>
          <a:p>
            <a:pPr eaLnBrk="1" hangingPunct="1">
              <a:buFont typeface="Wingdings 2" pitchFamily="18" charset="2"/>
              <a:buNone/>
            </a:pPr>
            <a:r>
              <a:rPr lang="ru-RU" sz="2000" smtClean="0"/>
              <a:t>5. Папоротники размножаются с помощью:</a:t>
            </a:r>
          </a:p>
          <a:p>
            <a:pPr eaLnBrk="1" hangingPunct="1">
              <a:buFont typeface="Wingdings 2" pitchFamily="18" charset="2"/>
              <a:buNone/>
            </a:pPr>
            <a:r>
              <a:rPr lang="ru-RU" sz="2000" smtClean="0"/>
              <a:t>А) спор; Б) цветков; В)семян; Г)ризоидов;</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4"/>
            <a:ext cx="7239000" cy="1322375"/>
          </a:xfrm>
          <a:solidFill>
            <a:schemeClr val="accent3">
              <a:lumMod val="40000"/>
              <a:lumOff val="60000"/>
            </a:schemeClr>
          </a:solidFill>
        </p:spPr>
        <p:txBody>
          <a:bodyPr>
            <a:noAutofit/>
          </a:bodyPr>
          <a:lstStyle/>
          <a:p>
            <a:pPr algn="ctr" eaLnBrk="1" hangingPunct="1">
              <a:defRPr/>
            </a:pPr>
            <a:r>
              <a:rPr lang="ru-RU" sz="2800" dirty="0" smtClean="0">
                <a:solidFill>
                  <a:schemeClr val="tx1"/>
                </a:solidFill>
              </a:rPr>
              <a:t>Включение в систему заданий повторения</a:t>
            </a:r>
            <a:br>
              <a:rPr lang="ru-RU" sz="2800" dirty="0" smtClean="0">
                <a:solidFill>
                  <a:schemeClr val="tx1"/>
                </a:solidFill>
              </a:rPr>
            </a:br>
            <a:endParaRPr lang="ru-RU" sz="2800" dirty="0">
              <a:solidFill>
                <a:schemeClr val="tx1"/>
              </a:solidFill>
            </a:endParaRPr>
          </a:p>
        </p:txBody>
      </p:sp>
      <p:sp>
        <p:nvSpPr>
          <p:cNvPr id="29699" name="Содержимое 2"/>
          <p:cNvSpPr>
            <a:spLocks noGrp="1"/>
          </p:cNvSpPr>
          <p:nvPr>
            <p:ph idx="1"/>
          </p:nvPr>
        </p:nvSpPr>
        <p:spPr/>
        <p:txBody>
          <a:bodyPr/>
          <a:lstStyle/>
          <a:p>
            <a:pPr eaLnBrk="1" hangingPunct="1"/>
            <a:r>
              <a:rPr lang="ru-RU" smtClean="0"/>
              <a:t>С какой группой растений мы познакомились сегодня на уроке?</a:t>
            </a:r>
          </a:p>
          <a:p>
            <a:pPr eaLnBrk="1" hangingPunct="1"/>
            <a:r>
              <a:rPr lang="ru-RU" smtClean="0"/>
              <a:t>Какое положение в системе они занимают?</a:t>
            </a:r>
          </a:p>
          <a:p>
            <a:pPr eaLnBrk="1" hangingPunct="1"/>
            <a:r>
              <a:rPr lang="ru-RU" smtClean="0"/>
              <a:t>Почему их разместили в систематике  на ступеньку выше  мхов ?</a:t>
            </a:r>
          </a:p>
          <a:p>
            <a:pPr eaLnBrk="1" hangingPunct="1"/>
            <a:r>
              <a:rPr lang="ru-RU" smtClean="0"/>
              <a:t>В чем происходит усложнение в  их строении?</a:t>
            </a:r>
          </a:p>
          <a:p>
            <a:pPr eaLnBrk="1" hangingPunct="1"/>
            <a:r>
              <a:rPr lang="ru-RU" smtClean="0"/>
              <a:t>Какое значение для тебя они имеют?</a:t>
            </a:r>
          </a:p>
          <a:p>
            <a:pPr eaLnBrk="1" hangingPunct="1"/>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endParaRPr lang="ru-RU"/>
          </a:p>
        </p:txBody>
      </p:sp>
      <p:sp>
        <p:nvSpPr>
          <p:cNvPr id="30723" name="Содержимое 2"/>
          <p:cNvSpPr>
            <a:spLocks noGrp="1"/>
          </p:cNvSpPr>
          <p:nvPr>
            <p:ph idx="1"/>
          </p:nvPr>
        </p:nvSpPr>
        <p:spPr>
          <a:solidFill>
            <a:srgbClr val="FFFF00"/>
          </a:solidFill>
        </p:spPr>
        <p:txBody>
          <a:bodyPr/>
          <a:lstStyle/>
          <a:p>
            <a:pPr algn="ctr" eaLnBrk="1" hangingPunct="1"/>
            <a:r>
              <a:rPr lang="ru-RU" sz="7200" smtClean="0">
                <a:solidFill>
                  <a:srgbClr val="7030A0"/>
                </a:solidFill>
                <a:latin typeface="Comic Sans MS" pitchFamily="66" charset="0"/>
              </a:rPr>
              <a:t>МОЛОДЦЫ!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F0"/>
          </a:solidFill>
        </p:spPr>
        <p:txBody>
          <a:bodyPr>
            <a:normAutofit fontScale="90000"/>
          </a:bodyPr>
          <a:lstStyle/>
          <a:p>
            <a:pPr algn="ctr">
              <a:defRPr/>
            </a:pPr>
            <a:r>
              <a:rPr lang="ru-RU" dirty="0" smtClean="0"/>
              <a:t>Образовательный портал</a:t>
            </a:r>
            <a:br>
              <a:rPr lang="ru-RU" dirty="0" smtClean="0"/>
            </a:br>
            <a:r>
              <a:rPr lang="ru-RU" dirty="0" smtClean="0"/>
              <a:t>«Мой университет»</a:t>
            </a:r>
            <a:endParaRPr lang="ru-RU" dirty="0"/>
          </a:p>
        </p:txBody>
      </p:sp>
      <p:sp>
        <p:nvSpPr>
          <p:cNvPr id="31747" name="Содержимое 2"/>
          <p:cNvSpPr>
            <a:spLocks noGrp="1"/>
          </p:cNvSpPr>
          <p:nvPr>
            <p:ph idx="1"/>
          </p:nvPr>
        </p:nvSpPr>
        <p:spPr/>
        <p:txBody>
          <a:bodyPr/>
          <a:lstStyle/>
          <a:p>
            <a:r>
              <a:rPr lang="ru-RU" smtClean="0"/>
              <a:t>«Копилка активных методов обучения»</a:t>
            </a:r>
          </a:p>
          <a:p>
            <a:r>
              <a:rPr lang="ru-RU" smtClean="0"/>
              <a:t>«Шаблоны для активных методов обучения»</a:t>
            </a:r>
          </a:p>
          <a:p>
            <a:r>
              <a:rPr lang="ru-RU" smtClean="0"/>
              <a:t>Образовательные технологии в новых стандартах</a:t>
            </a:r>
          </a:p>
          <a:p>
            <a:r>
              <a:rPr lang="ru-RU" smtClean="0"/>
              <a:t>История успешных проектов</a:t>
            </a:r>
          </a:p>
          <a:p>
            <a:r>
              <a:rPr lang="ru-RU" smtClean="0"/>
              <a:t>Как разработать личный проект</a:t>
            </a:r>
          </a:p>
          <a:p>
            <a:pPr>
              <a:buFont typeface="Wingdings 2" pitchFamily="18" charset="2"/>
              <a:buNone/>
            </a:pPr>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2"/>
          <p:cNvSpPr>
            <a:spLocks noChangeArrowheads="1"/>
          </p:cNvSpPr>
          <p:nvPr/>
        </p:nvSpPr>
        <p:spPr bwMode="auto">
          <a:xfrm>
            <a:off x="755576" y="1340768"/>
            <a:ext cx="7848872" cy="3785652"/>
          </a:xfrm>
          <a:prstGeom prst="rect">
            <a:avLst/>
          </a:prstGeom>
          <a:noFill/>
          <a:ln w="9525">
            <a:noFill/>
            <a:miter lim="800000"/>
            <a:headEnd/>
            <a:tailEnd/>
          </a:ln>
        </p:spPr>
        <p:txBody>
          <a:bodyPr>
            <a:spAutoFit/>
          </a:bodyPr>
          <a:lstStyle/>
          <a:p>
            <a:pPr fontAlgn="auto">
              <a:spcBef>
                <a:spcPts val="0"/>
              </a:spcBef>
              <a:spcAft>
                <a:spcPts val="0"/>
              </a:spcAft>
              <a:buFont typeface="Arial" pitchFamily="34" charset="0"/>
              <a:buChar char="•"/>
              <a:defRPr/>
            </a:pPr>
            <a:r>
              <a:rPr lang="ru-RU" sz="2000" b="1" dirty="0">
                <a:latin typeface="+mn-lt"/>
              </a:rPr>
              <a:t>человек    запоминает только:</a:t>
            </a:r>
          </a:p>
          <a:p>
            <a:pPr fontAlgn="auto">
              <a:spcBef>
                <a:spcPts val="0"/>
              </a:spcBef>
              <a:spcAft>
                <a:spcPts val="0"/>
              </a:spcAft>
              <a:buFont typeface="Arial" pitchFamily="34" charset="0"/>
              <a:buChar char="•"/>
              <a:defRPr/>
            </a:pPr>
            <a:r>
              <a:rPr lang="ru-RU" sz="2000" b="1" dirty="0">
                <a:latin typeface="+mn-lt"/>
              </a:rPr>
              <a:t> </a:t>
            </a:r>
            <a:r>
              <a:rPr lang="ru-RU" sz="2800" b="1" dirty="0">
                <a:latin typeface="+mn-lt"/>
              </a:rPr>
              <a:t>10% </a:t>
            </a:r>
            <a:r>
              <a:rPr lang="ru-RU" sz="2000" b="1" dirty="0">
                <a:latin typeface="+mn-lt"/>
              </a:rPr>
              <a:t>того, что он читает</a:t>
            </a:r>
          </a:p>
          <a:p>
            <a:pPr fontAlgn="auto">
              <a:spcBef>
                <a:spcPts val="0"/>
              </a:spcBef>
              <a:spcAft>
                <a:spcPts val="0"/>
              </a:spcAft>
              <a:buFont typeface="Arial" pitchFamily="34" charset="0"/>
              <a:buChar char="•"/>
              <a:defRPr/>
            </a:pPr>
            <a:r>
              <a:rPr lang="ru-RU" sz="2800" b="1" dirty="0">
                <a:latin typeface="+mn-lt"/>
              </a:rPr>
              <a:t>20% </a:t>
            </a:r>
            <a:r>
              <a:rPr lang="ru-RU" sz="2000" b="1" dirty="0">
                <a:latin typeface="+mn-lt"/>
              </a:rPr>
              <a:t>того, что слышит, </a:t>
            </a:r>
          </a:p>
          <a:p>
            <a:pPr fontAlgn="auto">
              <a:spcBef>
                <a:spcPts val="0"/>
              </a:spcBef>
              <a:spcAft>
                <a:spcPts val="0"/>
              </a:spcAft>
              <a:buFont typeface="Arial" pitchFamily="34" charset="0"/>
              <a:buChar char="•"/>
              <a:defRPr/>
            </a:pPr>
            <a:r>
              <a:rPr lang="ru-RU" sz="2800" b="1" dirty="0">
                <a:latin typeface="+mn-lt"/>
              </a:rPr>
              <a:t>30%    </a:t>
            </a:r>
            <a:r>
              <a:rPr lang="ru-RU" sz="2000" b="1" dirty="0">
                <a:latin typeface="+mn-lt"/>
              </a:rPr>
              <a:t>того, что видит, </a:t>
            </a:r>
          </a:p>
          <a:p>
            <a:pPr fontAlgn="auto">
              <a:spcBef>
                <a:spcPts val="0"/>
              </a:spcBef>
              <a:spcAft>
                <a:spcPts val="0"/>
              </a:spcAft>
              <a:buFont typeface="Arial" pitchFamily="34" charset="0"/>
              <a:buChar char="•"/>
              <a:defRPr/>
            </a:pPr>
            <a:r>
              <a:rPr lang="ru-RU" sz="2800" b="1" dirty="0">
                <a:latin typeface="+mn-lt"/>
              </a:rPr>
              <a:t>50-70%</a:t>
            </a:r>
            <a:r>
              <a:rPr lang="ru-RU" sz="2000" b="1" dirty="0">
                <a:latin typeface="+mn-lt"/>
              </a:rPr>
              <a:t> запоминается при участии в групповых    дискуссиях, </a:t>
            </a:r>
          </a:p>
          <a:p>
            <a:pPr fontAlgn="auto">
              <a:spcBef>
                <a:spcPts val="0"/>
              </a:spcBef>
              <a:spcAft>
                <a:spcPts val="0"/>
              </a:spcAft>
              <a:buFont typeface="Arial" pitchFamily="34" charset="0"/>
              <a:buChar char="•"/>
              <a:defRPr/>
            </a:pPr>
            <a:r>
              <a:rPr lang="ru-RU" sz="2800" b="1" dirty="0">
                <a:ln>
                  <a:solidFill>
                    <a:srgbClr val="FF0000"/>
                  </a:solidFill>
                </a:ln>
                <a:latin typeface="+mn-lt"/>
              </a:rPr>
              <a:t>80% </a:t>
            </a:r>
            <a:r>
              <a:rPr lang="ru-RU" sz="2000" b="1" dirty="0">
                <a:ln>
                  <a:solidFill>
                    <a:srgbClr val="FF0000"/>
                  </a:solidFill>
                </a:ln>
                <a:latin typeface="+mn-lt"/>
              </a:rPr>
              <a:t>- при самостоятельном обнаружении и формулировании    проблем, определении </a:t>
            </a:r>
          </a:p>
          <a:p>
            <a:pPr fontAlgn="auto">
              <a:spcBef>
                <a:spcPts val="0"/>
              </a:spcBef>
              <a:spcAft>
                <a:spcPts val="0"/>
              </a:spcAft>
              <a:defRPr/>
            </a:pPr>
            <a:r>
              <a:rPr lang="ru-RU" sz="2000" b="1" dirty="0">
                <a:ln>
                  <a:solidFill>
                    <a:srgbClr val="FF0000"/>
                  </a:solidFill>
                </a:ln>
                <a:latin typeface="+mn-lt"/>
              </a:rPr>
              <a:t> путей решения, достижения результатов</a:t>
            </a:r>
          </a:p>
          <a:p>
            <a:pPr fontAlgn="auto">
              <a:spcBef>
                <a:spcPts val="0"/>
              </a:spcBef>
              <a:spcAft>
                <a:spcPts val="0"/>
              </a:spcAft>
              <a:buFont typeface="Arial" pitchFamily="34" charset="0"/>
              <a:buChar char="•"/>
              <a:defRPr/>
            </a:pPr>
            <a:endParaRPr lang="ru-RU" sz="2000" b="1" dirty="0">
              <a:latin typeface="+mn-lt"/>
            </a:endParaRPr>
          </a:p>
        </p:txBody>
      </p:sp>
      <p:sp>
        <p:nvSpPr>
          <p:cNvPr id="17411" name="Заголовок 3"/>
          <p:cNvSpPr>
            <a:spLocks noGrp="1"/>
          </p:cNvSpPr>
          <p:nvPr>
            <p:ph type="title"/>
          </p:nvPr>
        </p:nvSpPr>
        <p:spPr>
          <a:xfrm>
            <a:off x="142844" y="274638"/>
            <a:ext cx="8543956" cy="715962"/>
          </a:xfrm>
        </p:spPr>
        <p:txBody>
          <a:bodyPr/>
          <a:lstStyle/>
          <a:p>
            <a:pPr algn="ctr" eaLnBrk="1" fontAlgn="auto" hangingPunct="1">
              <a:spcAft>
                <a:spcPts val="0"/>
              </a:spcAft>
              <a:defRPr/>
            </a:pPr>
            <a:r>
              <a:rPr lang="ru-RU" sz="2800" i="1" dirty="0" err="1" smtClean="0">
                <a:solidFill>
                  <a:srgbClr val="C00000"/>
                </a:solidFill>
              </a:rPr>
              <a:t>Системно-Деятельностный</a:t>
            </a:r>
            <a:r>
              <a:rPr lang="ru-RU" sz="2800" i="1" dirty="0" smtClean="0">
                <a:solidFill>
                  <a:srgbClr val="C00000"/>
                </a:solidFill>
              </a:rPr>
              <a:t> подход</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3600" i="1" dirty="0" err="1" smtClean="0">
                <a:solidFill>
                  <a:srgbClr val="C00000"/>
                </a:solidFill>
              </a:rPr>
              <a:t>Системно-Деятельностный</a:t>
            </a:r>
            <a:r>
              <a:rPr lang="ru-RU" sz="3600" i="1" dirty="0" smtClean="0">
                <a:solidFill>
                  <a:srgbClr val="C00000"/>
                </a:solidFill>
              </a:rPr>
              <a:t> подход</a:t>
            </a:r>
            <a:endParaRPr lang="ru-RU" sz="3600" dirty="0"/>
          </a:p>
        </p:txBody>
      </p:sp>
      <p:sp>
        <p:nvSpPr>
          <p:cNvPr id="3" name="Улыбающееся лицо 2"/>
          <p:cNvSpPr/>
          <p:nvPr/>
        </p:nvSpPr>
        <p:spPr>
          <a:xfrm>
            <a:off x="2857500" y="2357438"/>
            <a:ext cx="2071688" cy="150018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 name="Прямоугольник 3"/>
          <p:cNvSpPr/>
          <p:nvPr/>
        </p:nvSpPr>
        <p:spPr>
          <a:xfrm>
            <a:off x="2857500" y="3929063"/>
            <a:ext cx="214312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ученик</a:t>
            </a:r>
          </a:p>
        </p:txBody>
      </p:sp>
      <p:sp>
        <p:nvSpPr>
          <p:cNvPr id="5" name="Выноска со стрелкой вправо 4"/>
          <p:cNvSpPr/>
          <p:nvPr/>
        </p:nvSpPr>
        <p:spPr>
          <a:xfrm>
            <a:off x="142875" y="2000250"/>
            <a:ext cx="2857500" cy="328612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dirty="0">
                <a:solidFill>
                  <a:schemeClr val="tx1"/>
                </a:solidFill>
              </a:rPr>
              <a:t>Позволяет не просто получать знания</a:t>
            </a:r>
          </a:p>
        </p:txBody>
      </p:sp>
      <p:sp>
        <p:nvSpPr>
          <p:cNvPr id="6" name="Выноска со стрелкой вправо 5"/>
          <p:cNvSpPr/>
          <p:nvPr/>
        </p:nvSpPr>
        <p:spPr>
          <a:xfrm>
            <a:off x="5143500" y="2071688"/>
            <a:ext cx="3071813" cy="328612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dirty="0">
                <a:solidFill>
                  <a:schemeClr val="tx1"/>
                </a:solidFill>
              </a:rPr>
              <a:t>Умения реализовать свой потенциал</a:t>
            </a:r>
          </a:p>
        </p:txBody>
      </p:sp>
      <p:sp>
        <p:nvSpPr>
          <p:cNvPr id="7" name="Скругленный прямоугольник 6"/>
          <p:cNvSpPr/>
          <p:nvPr/>
        </p:nvSpPr>
        <p:spPr>
          <a:xfrm>
            <a:off x="214313" y="5500688"/>
            <a:ext cx="7072312"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i="1" dirty="0">
                <a:solidFill>
                  <a:schemeClr val="tx1"/>
                </a:solidFill>
              </a:rPr>
              <a:t>Замена пассивного монолога</a:t>
            </a:r>
          </a:p>
          <a:p>
            <a:pPr algn="ctr">
              <a:defRPr/>
            </a:pPr>
            <a:r>
              <a:rPr lang="ru-RU" sz="2400" b="1" i="1" dirty="0">
                <a:solidFill>
                  <a:schemeClr val="tx1"/>
                </a:solidFill>
              </a:rPr>
              <a:t> на активный обмен мнениями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eaLnBrk="1" fontAlgn="auto" hangingPunct="1">
              <a:spcAft>
                <a:spcPts val="0"/>
              </a:spcAft>
              <a:defRPr/>
            </a:pPr>
            <a:r>
              <a:rPr lang="ru-RU" sz="3200" i="1" dirty="0" smtClean="0">
                <a:solidFill>
                  <a:srgbClr val="FF5050"/>
                </a:solidFill>
                <a:latin typeface="Cambria" pitchFamily="18" charset="0"/>
              </a:rPr>
              <a:t>Активные методы обучения</a:t>
            </a:r>
            <a:endParaRPr lang="ru-RU" sz="3200" i="1" dirty="0">
              <a:solidFill>
                <a:srgbClr val="FF5050"/>
              </a:solidFill>
              <a:latin typeface="Cambria" pitchFamily="18" charset="0"/>
            </a:endParaRPr>
          </a:p>
        </p:txBody>
      </p:sp>
      <p:sp>
        <p:nvSpPr>
          <p:cNvPr id="10243" name="Содержимое 2"/>
          <p:cNvSpPr>
            <a:spLocks noGrp="1"/>
          </p:cNvSpPr>
          <p:nvPr>
            <p:ph idx="1"/>
          </p:nvPr>
        </p:nvSpPr>
        <p:spPr/>
        <p:txBody>
          <a:bodyPr/>
          <a:lstStyle/>
          <a:p>
            <a:pPr eaLnBrk="1" hangingPunct="1">
              <a:buFont typeface="Wingdings 2" pitchFamily="18" charset="2"/>
              <a:buNone/>
            </a:pPr>
            <a:r>
              <a:rPr lang="ru-RU" sz="1600" b="1" smtClean="0"/>
              <a:t>            </a:t>
            </a:r>
            <a:r>
              <a:rPr lang="ru-RU" sz="1800" b="1" smtClean="0"/>
              <a:t>Активные методы обеспечивают решение образовательных задач в разных аспектах:</a:t>
            </a:r>
          </a:p>
          <a:p>
            <a:pPr eaLnBrk="1" hangingPunct="1">
              <a:buFont typeface="Wingdings 2" pitchFamily="18" charset="2"/>
              <a:buNone/>
            </a:pPr>
            <a:endParaRPr lang="ru-RU" sz="1600" b="1" smtClean="0"/>
          </a:p>
          <a:p>
            <a:pPr eaLnBrk="1" hangingPunct="1">
              <a:buFont typeface="Arial" pitchFamily="34" charset="0"/>
              <a:buChar char="•"/>
            </a:pPr>
            <a:r>
              <a:rPr lang="ru-RU" sz="1800" b="1" i="1" smtClean="0"/>
              <a:t>формирование     положительной учебной мотивации;</a:t>
            </a:r>
            <a:endParaRPr lang="ru-RU" sz="1800" b="1" smtClean="0"/>
          </a:p>
          <a:p>
            <a:pPr eaLnBrk="1" hangingPunct="1">
              <a:buFont typeface="Arial" pitchFamily="34" charset="0"/>
              <a:buChar char="•"/>
            </a:pPr>
            <a:r>
              <a:rPr lang="ru-RU" sz="1800" b="1" i="1" smtClean="0"/>
              <a:t> повышение     познавательной активности учащихся;</a:t>
            </a:r>
            <a:endParaRPr lang="ru-RU" sz="1800" b="1" smtClean="0"/>
          </a:p>
          <a:p>
            <a:pPr eaLnBrk="1" hangingPunct="1">
              <a:buFont typeface="Arial" pitchFamily="34" charset="0"/>
              <a:buChar char="•"/>
            </a:pPr>
            <a:r>
              <a:rPr lang="ru-RU" sz="1800" b="1" i="1" smtClean="0"/>
              <a:t> активное вовлечение     обучающихся в образовательный процесс;</a:t>
            </a:r>
            <a:endParaRPr lang="ru-RU" sz="1800" b="1" smtClean="0"/>
          </a:p>
          <a:p>
            <a:pPr eaLnBrk="1" hangingPunct="1">
              <a:buFont typeface="Arial" pitchFamily="34" charset="0"/>
              <a:buChar char="•"/>
            </a:pPr>
            <a:r>
              <a:rPr lang="ru-RU" sz="1800" b="1" i="1" smtClean="0"/>
              <a:t> стимулирование     самостоятельной деятельности;</a:t>
            </a:r>
            <a:endParaRPr lang="ru-RU" sz="1800" b="1" smtClean="0"/>
          </a:p>
          <a:p>
            <a:pPr eaLnBrk="1" hangingPunct="1">
              <a:buFont typeface="Arial" pitchFamily="34" charset="0"/>
              <a:buChar char="•"/>
            </a:pPr>
            <a:r>
              <a:rPr lang="ru-RU" sz="1800" b="1" i="1" smtClean="0"/>
              <a:t> развитие     познавательных процессов - речи, памяти, мышления;</a:t>
            </a:r>
            <a:endParaRPr lang="ru-RU" sz="1800" b="1" smtClean="0"/>
          </a:p>
          <a:p>
            <a:pPr eaLnBrk="1" hangingPunct="1">
              <a:buFont typeface="Arial" pitchFamily="34" charset="0"/>
              <a:buChar char="•"/>
            </a:pPr>
            <a:r>
              <a:rPr lang="ru-RU" sz="1800" b="1" i="1" smtClean="0"/>
              <a:t> развитие творческих     способностей и нестандартности мышления;</a:t>
            </a:r>
            <a:endParaRPr lang="ru-RU" sz="1800" b="1" smtClean="0"/>
          </a:p>
          <a:p>
            <a:pPr eaLnBrk="1" hangingPunct="1">
              <a:buFont typeface="Arial" pitchFamily="34" charset="0"/>
              <a:buChar char="•"/>
            </a:pPr>
            <a:r>
              <a:rPr lang="ru-RU" sz="1800" b="1" i="1" smtClean="0"/>
              <a:t>развитие навыков     самостоятельного умственного труда;</a:t>
            </a:r>
            <a:endParaRPr lang="ru-RU" sz="1800" b="1" smtClean="0"/>
          </a:p>
        </p:txBody>
      </p:sp>
      <p:pic>
        <p:nvPicPr>
          <p:cNvPr id="10244" name="Рисунок 3" descr="MP900409048.JPG"/>
          <p:cNvPicPr>
            <a:picLocks noChangeAspect="1"/>
          </p:cNvPicPr>
          <p:nvPr/>
        </p:nvPicPr>
        <p:blipFill>
          <a:blip r:embed="rId3" cstate="email"/>
          <a:srcRect/>
          <a:stretch>
            <a:fillRect/>
          </a:stretch>
        </p:blipFill>
        <p:spPr bwMode="auto">
          <a:xfrm>
            <a:off x="7324725" y="5572125"/>
            <a:ext cx="1819275" cy="1285875"/>
          </a:xfrm>
          <a:prstGeom prst="rect">
            <a:avLst/>
          </a:prstGeom>
          <a:noFill/>
          <a:ln w="9525">
            <a:noFill/>
            <a:miter lim="800000"/>
            <a:headEnd/>
            <a:tailEnd/>
          </a:ln>
        </p:spPr>
      </p:pic>
      <p:pic>
        <p:nvPicPr>
          <p:cNvPr id="10245" name="Picture 2" descr="C:\Program Files\Microsoft Office\MEDIA\CAGCAT10\j0299763.wmf"/>
          <p:cNvPicPr>
            <a:picLocks noChangeAspect="1" noChangeArrowheads="1"/>
          </p:cNvPicPr>
          <p:nvPr/>
        </p:nvPicPr>
        <p:blipFill>
          <a:blip r:embed="rId4" cstate="email"/>
          <a:srcRect/>
          <a:stretch>
            <a:fillRect/>
          </a:stretch>
        </p:blipFill>
        <p:spPr bwMode="auto">
          <a:xfrm>
            <a:off x="7812088" y="188913"/>
            <a:ext cx="1216025"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42175" cy="1143000"/>
          </a:xfrm>
        </p:spPr>
        <p:txBody>
          <a:bodyPr/>
          <a:lstStyle/>
          <a:p>
            <a:pPr eaLnBrk="1" fontAlgn="auto" hangingPunct="1">
              <a:spcAft>
                <a:spcPts val="0"/>
              </a:spcAft>
              <a:defRPr/>
            </a:pPr>
            <a:endParaRPr lang="ru-RU"/>
          </a:p>
        </p:txBody>
      </p:sp>
      <p:sp>
        <p:nvSpPr>
          <p:cNvPr id="3" name="Скругленный прямоугольник 2"/>
          <p:cNvSpPr/>
          <p:nvPr/>
        </p:nvSpPr>
        <p:spPr>
          <a:xfrm>
            <a:off x="1071563" y="642938"/>
            <a:ext cx="6215062" cy="1428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600" dirty="0" err="1">
                <a:solidFill>
                  <a:schemeClr val="tx1"/>
                </a:solidFill>
              </a:rPr>
              <a:t>Системно-деятельностный</a:t>
            </a:r>
            <a:r>
              <a:rPr lang="ru-RU" sz="3600" dirty="0">
                <a:solidFill>
                  <a:schemeClr val="tx1"/>
                </a:solidFill>
              </a:rPr>
              <a:t> подход</a:t>
            </a:r>
          </a:p>
        </p:txBody>
      </p:sp>
      <p:sp>
        <p:nvSpPr>
          <p:cNvPr id="4" name="Стрелка вниз 3"/>
          <p:cNvSpPr/>
          <p:nvPr/>
        </p:nvSpPr>
        <p:spPr>
          <a:xfrm>
            <a:off x="3857625" y="2214563"/>
            <a:ext cx="928688" cy="1000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Овал 4"/>
          <p:cNvSpPr/>
          <p:nvPr/>
        </p:nvSpPr>
        <p:spPr>
          <a:xfrm>
            <a:off x="3214688" y="3214688"/>
            <a:ext cx="2286000" cy="1357312"/>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ru-RU" sz="4800" dirty="0"/>
              <a:t>УУД</a:t>
            </a:r>
          </a:p>
        </p:txBody>
      </p:sp>
      <p:sp>
        <p:nvSpPr>
          <p:cNvPr id="6" name="Стрелка вниз 5"/>
          <p:cNvSpPr/>
          <p:nvPr/>
        </p:nvSpPr>
        <p:spPr>
          <a:xfrm>
            <a:off x="4143375" y="4643438"/>
            <a:ext cx="500063" cy="642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Равнобедренный треугольник 6"/>
          <p:cNvSpPr/>
          <p:nvPr/>
        </p:nvSpPr>
        <p:spPr>
          <a:xfrm>
            <a:off x="1785938" y="5357813"/>
            <a:ext cx="5214937" cy="12858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solidFill>
                  <a:schemeClr val="tx1"/>
                </a:solidFill>
              </a:rPr>
              <a:t>Результат</a:t>
            </a:r>
          </a:p>
          <a:p>
            <a:pPr algn="ctr" fontAlgn="auto">
              <a:spcBef>
                <a:spcPts val="0"/>
              </a:spcBef>
              <a:spcAft>
                <a:spcPts val="0"/>
              </a:spcAft>
              <a:defRPr/>
            </a:pPr>
            <a:endParaRPr lang="ru-RU" sz="32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algn="ctr" eaLnBrk="1" fontAlgn="auto" hangingPunct="1">
              <a:spcAft>
                <a:spcPts val="0"/>
              </a:spcAft>
              <a:defRPr/>
            </a:pPr>
            <a:r>
              <a:rPr lang="ru-RU" dirty="0" smtClean="0"/>
              <a:t>Учебные универсальные действия</a:t>
            </a:r>
            <a:endParaRPr lang="ru-RU" dirty="0"/>
          </a:p>
        </p:txBody>
      </p:sp>
      <p:graphicFrame>
        <p:nvGraphicFramePr>
          <p:cNvPr id="7" name="Содержимое 6"/>
          <p:cNvGraphicFramePr>
            <a:graphicFrameLocks noGrp="1"/>
          </p:cNvGraphicFramePr>
          <p:nvPr>
            <p:ph idx="1"/>
          </p:nvPr>
        </p:nvGraphicFramePr>
        <p:xfrm>
          <a:off x="142875" y="1500188"/>
          <a:ext cx="8001054" cy="5565471"/>
        </p:xfrm>
        <a:graphic>
          <a:graphicData uri="http://schemas.openxmlformats.org/drawingml/2006/table">
            <a:tbl>
              <a:tblPr firstRow="1" bandRow="1">
                <a:tableStyleId>{5C22544A-7EE6-4342-B048-85BDC9FD1C3A}</a:tableStyleId>
              </a:tblPr>
              <a:tblGrid>
                <a:gridCol w="2667018"/>
                <a:gridCol w="2667018"/>
                <a:gridCol w="2667018"/>
              </a:tblGrid>
              <a:tr h="810591">
                <a:tc>
                  <a:txBody>
                    <a:bodyPr/>
                    <a:lstStyle/>
                    <a:p>
                      <a:r>
                        <a:rPr lang="ru-RU" sz="2000" dirty="0" smtClean="0">
                          <a:solidFill>
                            <a:schemeClr val="tx1"/>
                          </a:solidFill>
                        </a:rPr>
                        <a:t>Личностные (самоопределение)</a:t>
                      </a:r>
                      <a:endParaRPr lang="ru-RU" sz="2000" dirty="0">
                        <a:solidFill>
                          <a:schemeClr val="tx1"/>
                        </a:solidFill>
                      </a:endParaRPr>
                    </a:p>
                  </a:txBody>
                  <a:tcPr/>
                </a:tc>
                <a:tc>
                  <a:txBody>
                    <a:bodyPr/>
                    <a:lstStyle/>
                    <a:p>
                      <a:r>
                        <a:rPr lang="ru-RU" sz="2000" dirty="0" smtClean="0">
                          <a:solidFill>
                            <a:schemeClr val="tx1"/>
                          </a:solidFill>
                        </a:rPr>
                        <a:t>Регулятивные</a:t>
                      </a:r>
                      <a:endParaRPr lang="ru-RU" sz="2000" dirty="0">
                        <a:solidFill>
                          <a:schemeClr val="tx1"/>
                        </a:solidFill>
                      </a:endParaRPr>
                    </a:p>
                  </a:txBody>
                  <a:tcPr/>
                </a:tc>
                <a:tc>
                  <a:txBody>
                    <a:bodyPr/>
                    <a:lstStyle/>
                    <a:p>
                      <a:r>
                        <a:rPr lang="ru-RU" sz="2000" dirty="0" smtClean="0">
                          <a:solidFill>
                            <a:schemeClr val="tx1"/>
                          </a:solidFill>
                        </a:rPr>
                        <a:t>познавательные</a:t>
                      </a:r>
                      <a:endParaRPr lang="ru-RU" sz="2000" dirty="0">
                        <a:solidFill>
                          <a:schemeClr val="tx1"/>
                        </a:solidFill>
                      </a:endParaRPr>
                    </a:p>
                  </a:txBody>
                  <a:tcPr/>
                </a:tc>
              </a:tr>
              <a:tr h="370840">
                <a:tc>
                  <a:txBody>
                    <a:bodyPr/>
                    <a:lstStyle/>
                    <a:p>
                      <a:pPr>
                        <a:buFont typeface="Arial" pitchFamily="34" charset="0"/>
                        <a:buChar char="•"/>
                      </a:pPr>
                      <a:r>
                        <a:rPr lang="ru-RU" sz="1800" dirty="0" smtClean="0">
                          <a:solidFill>
                            <a:schemeClr val="tx1"/>
                          </a:solidFill>
                        </a:rPr>
                        <a:t>Знание правил отношения к живой природе и </a:t>
                      </a:r>
                      <a:r>
                        <a:rPr lang="ru-RU" sz="1800" dirty="0" err="1" smtClean="0">
                          <a:solidFill>
                            <a:schemeClr val="tx1"/>
                          </a:solidFill>
                        </a:rPr>
                        <a:t>здоровьесберегающих</a:t>
                      </a:r>
                      <a:r>
                        <a:rPr lang="ru-RU" sz="1800" dirty="0" smtClean="0">
                          <a:solidFill>
                            <a:schemeClr val="tx1"/>
                          </a:solidFill>
                        </a:rPr>
                        <a:t> технологий;</a:t>
                      </a:r>
                    </a:p>
                    <a:p>
                      <a:pPr>
                        <a:buFont typeface="Arial" pitchFamily="34" charset="0"/>
                        <a:buChar char="•"/>
                      </a:pPr>
                      <a:r>
                        <a:rPr lang="ru-RU" sz="1800" dirty="0" smtClean="0">
                          <a:solidFill>
                            <a:schemeClr val="tx1"/>
                          </a:solidFill>
                        </a:rPr>
                        <a:t>Реализация установок здорового образа жизни;</a:t>
                      </a:r>
                    </a:p>
                    <a:p>
                      <a:pPr>
                        <a:buFont typeface="Arial" pitchFamily="34" charset="0"/>
                        <a:buChar char="•"/>
                      </a:pPr>
                      <a:r>
                        <a:rPr lang="ru-RU" sz="1800" dirty="0" err="1" smtClean="0">
                          <a:solidFill>
                            <a:schemeClr val="tx1"/>
                          </a:solidFill>
                        </a:rPr>
                        <a:t>Сформированность</a:t>
                      </a:r>
                      <a:r>
                        <a:rPr lang="ru-RU" sz="1800" dirty="0" smtClean="0">
                          <a:solidFill>
                            <a:schemeClr val="tx1"/>
                          </a:solidFill>
                        </a:rPr>
                        <a:t> познавательных интересов и мотивов,</a:t>
                      </a:r>
                      <a:r>
                        <a:rPr lang="ru-RU" sz="1800" baseline="0" dirty="0" smtClean="0">
                          <a:solidFill>
                            <a:schemeClr val="tx1"/>
                          </a:solidFill>
                        </a:rPr>
                        <a:t> </a:t>
                      </a:r>
                      <a:r>
                        <a:rPr lang="ru-RU" sz="1800" baseline="0" dirty="0" err="1" smtClean="0">
                          <a:solidFill>
                            <a:schemeClr val="tx1"/>
                          </a:solidFill>
                        </a:rPr>
                        <a:t>интилектуальных</a:t>
                      </a:r>
                      <a:r>
                        <a:rPr lang="ru-RU" sz="1800" baseline="0" dirty="0" smtClean="0">
                          <a:solidFill>
                            <a:schemeClr val="tx1"/>
                          </a:solidFill>
                        </a:rPr>
                        <a:t> умений  (доказывать, рассуждать, сравнивать, анализировать и др.)</a:t>
                      </a:r>
                      <a:endParaRPr lang="ru-RU" sz="1800" dirty="0">
                        <a:solidFill>
                          <a:schemeClr val="tx1"/>
                        </a:solidFill>
                      </a:endParaRPr>
                    </a:p>
                  </a:txBody>
                  <a:tcPr/>
                </a:tc>
                <a:tc>
                  <a:txBody>
                    <a:bodyPr/>
                    <a:lstStyle/>
                    <a:p>
                      <a:pPr>
                        <a:buFont typeface="Arial" pitchFamily="34" charset="0"/>
                        <a:buChar char="•"/>
                      </a:pPr>
                      <a:r>
                        <a:rPr lang="ru-RU" sz="1800" dirty="0" err="1" smtClean="0">
                          <a:solidFill>
                            <a:schemeClr val="tx1"/>
                          </a:solidFill>
                        </a:rPr>
                        <a:t>целеполагание</a:t>
                      </a:r>
                      <a:endParaRPr lang="ru-RU" sz="1800" dirty="0" smtClean="0">
                        <a:solidFill>
                          <a:schemeClr val="tx1"/>
                        </a:solidFill>
                      </a:endParaRPr>
                    </a:p>
                    <a:p>
                      <a:pPr>
                        <a:buFont typeface="Arial" pitchFamily="34" charset="0"/>
                        <a:buChar char="•"/>
                      </a:pPr>
                      <a:r>
                        <a:rPr lang="ru-RU" sz="1800" dirty="0" smtClean="0">
                          <a:solidFill>
                            <a:schemeClr val="tx1"/>
                          </a:solidFill>
                        </a:rPr>
                        <a:t>планирование</a:t>
                      </a:r>
                    </a:p>
                    <a:p>
                      <a:pPr>
                        <a:buFont typeface="Arial" pitchFamily="34" charset="0"/>
                        <a:buChar char="•"/>
                      </a:pPr>
                      <a:r>
                        <a:rPr lang="ru-RU" sz="1800" dirty="0" smtClean="0">
                          <a:solidFill>
                            <a:schemeClr val="tx1"/>
                          </a:solidFill>
                        </a:rPr>
                        <a:t>контроль</a:t>
                      </a:r>
                    </a:p>
                    <a:p>
                      <a:pPr>
                        <a:buFont typeface="Arial" pitchFamily="34" charset="0"/>
                        <a:buChar char="•"/>
                      </a:pPr>
                      <a:r>
                        <a:rPr lang="ru-RU" sz="1800" dirty="0" smtClean="0">
                          <a:solidFill>
                            <a:schemeClr val="tx1"/>
                          </a:solidFill>
                        </a:rPr>
                        <a:t>коррекция</a:t>
                      </a:r>
                    </a:p>
                    <a:p>
                      <a:pPr>
                        <a:buFont typeface="Arial" pitchFamily="34" charset="0"/>
                        <a:buChar char="•"/>
                      </a:pPr>
                      <a:r>
                        <a:rPr lang="ru-RU" sz="1800" dirty="0" smtClean="0">
                          <a:solidFill>
                            <a:schemeClr val="tx1"/>
                          </a:solidFill>
                        </a:rPr>
                        <a:t>оценка</a:t>
                      </a:r>
                      <a:endParaRPr lang="ru-RU" sz="1800" dirty="0">
                        <a:solidFill>
                          <a:schemeClr val="tx1"/>
                        </a:solidFill>
                      </a:endParaRPr>
                    </a:p>
                  </a:txBody>
                  <a:tcPr/>
                </a:tc>
                <a:tc>
                  <a:txBody>
                    <a:bodyPr/>
                    <a:lstStyle/>
                    <a:p>
                      <a:pPr>
                        <a:buFont typeface="Arial" pitchFamily="34" charset="0"/>
                        <a:buChar char="•"/>
                      </a:pPr>
                      <a:r>
                        <a:rPr lang="ru-RU" sz="1800" u="sng" dirty="0" err="1" smtClean="0">
                          <a:solidFill>
                            <a:schemeClr val="tx1"/>
                          </a:solidFill>
                        </a:rPr>
                        <a:t>общеучебные</a:t>
                      </a:r>
                      <a:endParaRPr lang="ru-RU" sz="1800" u="sng" dirty="0" smtClean="0">
                        <a:solidFill>
                          <a:schemeClr val="tx1"/>
                        </a:solidFill>
                      </a:endParaRPr>
                    </a:p>
                    <a:p>
                      <a:pPr>
                        <a:buFont typeface="Arial" pitchFamily="34" charset="0"/>
                        <a:buNone/>
                      </a:pPr>
                      <a:r>
                        <a:rPr lang="ru-RU" sz="1800" dirty="0" smtClean="0">
                          <a:solidFill>
                            <a:schemeClr val="tx1"/>
                          </a:solidFill>
                        </a:rPr>
                        <a:t>(выделение</a:t>
                      </a:r>
                      <a:r>
                        <a:rPr lang="ru-RU" sz="1800" baseline="0" dirty="0" smtClean="0">
                          <a:solidFill>
                            <a:schemeClr val="tx1"/>
                          </a:solidFill>
                        </a:rPr>
                        <a:t> и формулирование познавательной цели, поиск необходимой информации и т.д.</a:t>
                      </a:r>
                      <a:r>
                        <a:rPr lang="ru-RU" sz="1800" dirty="0" smtClean="0">
                          <a:solidFill>
                            <a:schemeClr val="tx1"/>
                          </a:solidFill>
                        </a:rPr>
                        <a:t>);</a:t>
                      </a:r>
                    </a:p>
                    <a:p>
                      <a:pPr>
                        <a:buFont typeface="Arial" pitchFamily="34" charset="0"/>
                        <a:buChar char="•"/>
                      </a:pPr>
                      <a:r>
                        <a:rPr lang="ru-RU" sz="1800" u="sng" dirty="0" smtClean="0">
                          <a:solidFill>
                            <a:schemeClr val="tx1"/>
                          </a:solidFill>
                        </a:rPr>
                        <a:t>универсально-логические </a:t>
                      </a:r>
                      <a:r>
                        <a:rPr lang="ru-RU" sz="1800" dirty="0" smtClean="0">
                          <a:solidFill>
                            <a:schemeClr val="tx1"/>
                          </a:solidFill>
                        </a:rPr>
                        <a:t>(анализ, синтез, выбор критериев, установление связей</a:t>
                      </a:r>
                      <a:r>
                        <a:rPr lang="ru-RU" sz="1800" baseline="0" dirty="0" smtClean="0">
                          <a:solidFill>
                            <a:schemeClr val="tx1"/>
                          </a:solidFill>
                        </a:rPr>
                        <a:t> и т.д.)</a:t>
                      </a:r>
                    </a:p>
                    <a:p>
                      <a:pPr>
                        <a:buFont typeface="Arial" pitchFamily="34" charset="0"/>
                        <a:buChar char="•"/>
                      </a:pPr>
                      <a:r>
                        <a:rPr lang="ru-RU" sz="1800" u="sng" baseline="0" dirty="0" smtClean="0">
                          <a:solidFill>
                            <a:schemeClr val="tx1"/>
                          </a:solidFill>
                        </a:rPr>
                        <a:t>коммуникативные </a:t>
                      </a:r>
                      <a:r>
                        <a:rPr lang="ru-RU" sz="1800" baseline="0" dirty="0" smtClean="0">
                          <a:solidFill>
                            <a:schemeClr val="tx1"/>
                          </a:solidFill>
                        </a:rPr>
                        <a:t>( умение вести диалог, сотрудничество, управлять поведением партнера)</a:t>
                      </a:r>
                      <a:endParaRPr lang="ru-RU" sz="1800" dirty="0">
                        <a:solidFill>
                          <a:schemeClr val="tx1"/>
                        </a:solidFil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07"/>
          <p:cNvPicPr>
            <a:picLocks noChangeAspect="1" noChangeArrowheads="1"/>
          </p:cNvPicPr>
          <p:nvPr/>
        </p:nvPicPr>
        <p:blipFill>
          <a:blip r:embed="rId3" cstate="email">
            <a:lum bright="-30000" contrast="72000"/>
          </a:blip>
          <a:srcRect/>
          <a:stretch>
            <a:fillRect/>
          </a:stretch>
        </p:blipFill>
        <p:spPr bwMode="auto">
          <a:xfrm>
            <a:off x="3214678" y="2143116"/>
            <a:ext cx="2452162" cy="3240360"/>
          </a:xfrm>
          <a:prstGeom prst="rect">
            <a:avLst/>
          </a:prstGeom>
          <a:solidFill>
            <a:srgbClr val="FFFFFF">
              <a:shade val="85000"/>
            </a:srgbClr>
          </a:solidFill>
          <a:ln w="88900" cap="sq">
            <a:solidFill>
              <a:srgbClr val="66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a:contourClr>
              <a:srgbClr val="FFFFFF"/>
            </a:contourClr>
          </a:sp3d>
        </p:spPr>
      </p:pic>
      <p:sp>
        <p:nvSpPr>
          <p:cNvPr id="5" name="AutoShape 3"/>
          <p:cNvSpPr>
            <a:spLocks noChangeArrowheads="1"/>
          </p:cNvSpPr>
          <p:nvPr/>
        </p:nvSpPr>
        <p:spPr bwMode="auto">
          <a:xfrm>
            <a:off x="3143240" y="5286388"/>
            <a:ext cx="2571768" cy="616799"/>
          </a:xfrm>
          <a:prstGeom prst="round2DiagRect">
            <a:avLst>
              <a:gd name="adj1" fmla="val 32392"/>
              <a:gd name="adj2" fmla="val 0"/>
            </a:avLst>
          </a:prstGeom>
          <a:solidFill>
            <a:srgbClr val="FFFF99"/>
          </a:solidFill>
          <a:ln w="57150">
            <a:solidFill>
              <a:srgbClr val="009900"/>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anchor="ctr"/>
          <a:lstStyle/>
          <a:p>
            <a:pPr marL="1588" lvl="1" fontAlgn="auto">
              <a:spcBef>
                <a:spcPts val="0"/>
              </a:spcBef>
              <a:spcAft>
                <a:spcPts val="1000"/>
              </a:spcAft>
              <a:defRPr/>
            </a:pPr>
            <a:r>
              <a:rPr lang="ru-RU" b="1" dirty="0">
                <a:solidFill>
                  <a:srgbClr val="EA005F"/>
                </a:solidFill>
                <a:latin typeface="Tahoma" pitchFamily="34" charset="0"/>
                <a:cs typeface="Tahoma" pitchFamily="34" charset="0"/>
              </a:rPr>
              <a:t>Я НЕ ЗНАЮ</a:t>
            </a:r>
          </a:p>
        </p:txBody>
      </p:sp>
      <p:pic>
        <p:nvPicPr>
          <p:cNvPr id="6" name="Рисунок 5" descr="Peterson8"/>
          <p:cNvPicPr>
            <a:picLocks noChangeAspect="1" noChangeArrowheads="1"/>
          </p:cNvPicPr>
          <p:nvPr/>
        </p:nvPicPr>
        <p:blipFill>
          <a:blip r:embed="rId4" cstate="email">
            <a:lum bright="-19000" contrast="58000"/>
          </a:blip>
          <a:srcRect/>
          <a:stretch>
            <a:fillRect/>
          </a:stretch>
        </p:blipFill>
        <p:spPr bwMode="auto">
          <a:xfrm>
            <a:off x="6429388" y="1928802"/>
            <a:ext cx="2520280" cy="3214709"/>
          </a:xfrm>
          <a:prstGeom prst="rect">
            <a:avLst/>
          </a:prstGeom>
          <a:noFill/>
          <a:ln w="88900">
            <a:solidFill>
              <a:srgbClr val="66FFFF"/>
            </a:solidFill>
            <a:miter lim="800000"/>
            <a:headEnd/>
            <a:tailEnd/>
          </a:ln>
          <a:effectLst>
            <a:outerShdw blurRad="54991" dist="17780" dir="5400000" algn="ctr" rotWithShape="0">
              <a:schemeClr val="tx1">
                <a:alpha val="40000"/>
              </a:schemeClr>
            </a:outerShdw>
          </a:effectLst>
          <a:scene3d>
            <a:camera prst="orthographicFront"/>
            <a:lightRig rig="threePt" dir="t"/>
          </a:scene3d>
          <a:sp3d contourW="12700">
            <a:bevelT/>
            <a:contourClr>
              <a:schemeClr val="bg1"/>
            </a:contourClr>
          </a:sp3d>
        </p:spPr>
      </p:pic>
      <p:sp>
        <p:nvSpPr>
          <p:cNvPr id="8" name="AutoShape 3"/>
          <p:cNvSpPr>
            <a:spLocks noChangeArrowheads="1"/>
          </p:cNvSpPr>
          <p:nvPr/>
        </p:nvSpPr>
        <p:spPr bwMode="auto">
          <a:xfrm>
            <a:off x="6143636" y="4500570"/>
            <a:ext cx="2571768" cy="626500"/>
          </a:xfrm>
          <a:prstGeom prst="round2DiagRect">
            <a:avLst>
              <a:gd name="adj1" fmla="val 32392"/>
              <a:gd name="adj2" fmla="val 0"/>
            </a:avLst>
          </a:prstGeom>
          <a:solidFill>
            <a:srgbClr val="FFFF99"/>
          </a:solidFill>
          <a:ln w="57150">
            <a:solidFill>
              <a:srgbClr val="009900"/>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anchor="ctr"/>
          <a:lstStyle/>
          <a:p>
            <a:pPr marL="1588" lvl="1" fontAlgn="auto">
              <a:spcBef>
                <a:spcPts val="0"/>
              </a:spcBef>
              <a:spcAft>
                <a:spcPts val="1000"/>
              </a:spcAft>
              <a:defRPr/>
            </a:pPr>
            <a:r>
              <a:rPr lang="ru-RU" b="1" dirty="0">
                <a:solidFill>
                  <a:srgbClr val="EA005F"/>
                </a:solidFill>
                <a:latin typeface="Tahoma" pitchFamily="34" charset="0"/>
                <a:cs typeface="Tahoma" pitchFamily="34" charset="0"/>
              </a:rPr>
              <a:t> УЗНАТЬ</a:t>
            </a:r>
          </a:p>
        </p:txBody>
      </p:sp>
      <p:sp>
        <p:nvSpPr>
          <p:cNvPr id="9" name="Rectangle 9"/>
          <p:cNvSpPr>
            <a:spLocks noChangeArrowheads="1"/>
          </p:cNvSpPr>
          <p:nvPr/>
        </p:nvSpPr>
        <p:spPr bwMode="auto">
          <a:xfrm>
            <a:off x="3143240" y="2071678"/>
            <a:ext cx="2572338" cy="504056"/>
          </a:xfrm>
          <a:prstGeom prst="rect">
            <a:avLst/>
          </a:prstGeom>
          <a:solidFill>
            <a:srgbClr val="66FF66"/>
          </a:solidFill>
          <a:ln w="28575">
            <a:solidFill>
              <a:srgbClr val="66FF66"/>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ru-RU" sz="2400" b="1" spc="300" dirty="0">
                <a:solidFill>
                  <a:srgbClr val="E91B4C"/>
                </a:solidFill>
                <a:latin typeface="Franklin Gothic Heavy" pitchFamily="34" charset="0"/>
                <a:cs typeface="Arial" charset="0"/>
              </a:rPr>
              <a:t>ПРИЧИНА</a:t>
            </a:r>
          </a:p>
        </p:txBody>
      </p:sp>
      <p:sp>
        <p:nvSpPr>
          <p:cNvPr id="10" name="Oval 36"/>
          <p:cNvSpPr>
            <a:spLocks noChangeArrowheads="1"/>
          </p:cNvSpPr>
          <p:nvPr/>
        </p:nvSpPr>
        <p:spPr bwMode="auto">
          <a:xfrm>
            <a:off x="5214942" y="5357826"/>
            <a:ext cx="428628" cy="428628"/>
          </a:xfrm>
          <a:prstGeom prst="ellipse">
            <a:avLst/>
          </a:prstGeom>
          <a:solidFill>
            <a:srgbClr val="FF0066"/>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ru-RU" sz="2800" b="1" dirty="0">
                <a:solidFill>
                  <a:schemeClr val="bg1"/>
                </a:solidFill>
                <a:latin typeface="Comic Sans MS" pitchFamily="66" charset="0"/>
                <a:cs typeface="Arial" charset="0"/>
              </a:rPr>
              <a:t>?</a:t>
            </a:r>
          </a:p>
        </p:txBody>
      </p:sp>
      <p:sp>
        <p:nvSpPr>
          <p:cNvPr id="11" name="Oval 36"/>
          <p:cNvSpPr>
            <a:spLocks noChangeArrowheads="1"/>
          </p:cNvSpPr>
          <p:nvPr/>
        </p:nvSpPr>
        <p:spPr bwMode="auto">
          <a:xfrm>
            <a:off x="8001024" y="4643446"/>
            <a:ext cx="428628" cy="434981"/>
          </a:xfrm>
          <a:prstGeom prst="ellipse">
            <a:avLst/>
          </a:prstGeom>
          <a:solidFill>
            <a:srgbClr val="FF0066"/>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nchorCtr="1"/>
          <a:lstStyle/>
          <a:p>
            <a:pPr algn="ctr" fontAlgn="auto">
              <a:spcBef>
                <a:spcPts val="0"/>
              </a:spcBef>
              <a:spcAft>
                <a:spcPts val="0"/>
              </a:spcAft>
              <a:defRPr/>
            </a:pPr>
            <a:r>
              <a:rPr lang="ru-RU" sz="2800" b="1" dirty="0">
                <a:solidFill>
                  <a:schemeClr val="bg1"/>
                </a:solidFill>
                <a:latin typeface="Comic Sans MS" pitchFamily="66" charset="0"/>
                <a:cs typeface="Arial" charset="0"/>
              </a:rPr>
              <a:t>?</a:t>
            </a:r>
          </a:p>
        </p:txBody>
      </p:sp>
      <p:sp>
        <p:nvSpPr>
          <p:cNvPr id="12" name="Rectangle 9"/>
          <p:cNvSpPr>
            <a:spLocks noChangeArrowheads="1"/>
          </p:cNvSpPr>
          <p:nvPr/>
        </p:nvSpPr>
        <p:spPr bwMode="auto">
          <a:xfrm>
            <a:off x="6357950" y="1857364"/>
            <a:ext cx="2571768" cy="504056"/>
          </a:xfrm>
          <a:prstGeom prst="rect">
            <a:avLst/>
          </a:prstGeom>
          <a:solidFill>
            <a:srgbClr val="66FF66"/>
          </a:solidFill>
          <a:ln w="28575">
            <a:solidFill>
              <a:srgbClr val="66FF66"/>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ru-RU" sz="2400" b="1" spc="300" dirty="0">
                <a:solidFill>
                  <a:srgbClr val="E91B4C"/>
                </a:solidFill>
                <a:latin typeface="Franklin Gothic Heavy" pitchFamily="34" charset="0"/>
                <a:cs typeface="Arial" charset="0"/>
              </a:rPr>
              <a:t>Ц Е Л Ь</a:t>
            </a:r>
          </a:p>
        </p:txBody>
      </p:sp>
      <p:sp>
        <p:nvSpPr>
          <p:cNvPr id="13334" name="Text Box 7"/>
          <p:cNvSpPr txBox="1">
            <a:spLocks noChangeArrowheads="1"/>
          </p:cNvSpPr>
          <p:nvPr/>
        </p:nvSpPr>
        <p:spPr bwMode="auto">
          <a:xfrm>
            <a:off x="533400" y="285750"/>
            <a:ext cx="8610600" cy="1477963"/>
          </a:xfrm>
          <a:prstGeom prst="rect">
            <a:avLst/>
          </a:prstGeom>
          <a:noFill/>
          <a:ln w="9525">
            <a:noFill/>
            <a:miter lim="800000"/>
            <a:headEnd/>
            <a:tailEnd/>
          </a:ln>
        </p:spPr>
        <p:txBody>
          <a:bodyPr>
            <a:spAutoFit/>
          </a:bodyPr>
          <a:lstStyle/>
          <a:p>
            <a:pPr algn="ctr">
              <a:spcBef>
                <a:spcPct val="50000"/>
              </a:spcBef>
            </a:pPr>
            <a:r>
              <a:rPr lang="ru-RU" sz="3600" b="1">
                <a:latin typeface="Trebuchet MS" pitchFamily="34" charset="0"/>
                <a:cs typeface="Times New Roman" pitchFamily="18" charset="0"/>
              </a:rPr>
              <a:t>Построение урока</a:t>
            </a:r>
          </a:p>
          <a:p>
            <a:pPr algn="ctr">
              <a:spcBef>
                <a:spcPct val="50000"/>
              </a:spcBef>
            </a:pPr>
            <a:r>
              <a:rPr lang="ru-RU" sz="3600" b="1">
                <a:solidFill>
                  <a:srgbClr val="7030A0"/>
                </a:solidFill>
                <a:latin typeface="Trebuchet MS" pitchFamily="34" charset="0"/>
                <a:cs typeface="Times New Roman" pitchFamily="18" charset="0"/>
              </a:rPr>
              <a:t>Затруднение – причина – цель</a:t>
            </a:r>
          </a:p>
        </p:txBody>
      </p:sp>
      <p:grpSp>
        <p:nvGrpSpPr>
          <p:cNvPr id="13335" name="Group 4"/>
          <p:cNvGrpSpPr>
            <a:grpSpLocks/>
          </p:cNvGrpSpPr>
          <p:nvPr/>
        </p:nvGrpSpPr>
        <p:grpSpPr bwMode="auto">
          <a:xfrm>
            <a:off x="0" y="0"/>
            <a:ext cx="9075738" cy="6861175"/>
            <a:chOff x="6" y="1"/>
            <a:chExt cx="5717" cy="4322"/>
          </a:xfrm>
        </p:grpSpPr>
        <p:sp>
          <p:nvSpPr>
            <p:cNvPr id="13346" name="Rectangle 5"/>
            <p:cNvSpPr>
              <a:spLocks noChangeArrowheads="1"/>
            </p:cNvSpPr>
            <p:nvPr/>
          </p:nvSpPr>
          <p:spPr bwMode="auto">
            <a:xfrm>
              <a:off x="6" y="1"/>
              <a:ext cx="5717" cy="4322"/>
            </a:xfrm>
            <a:prstGeom prst="rect">
              <a:avLst/>
            </a:prstGeom>
            <a:noFill/>
            <a:ln w="190500">
              <a:solidFill>
                <a:srgbClr val="558EC7"/>
              </a:solidFill>
              <a:miter lim="800000"/>
              <a:headEnd/>
              <a:tailEnd/>
            </a:ln>
          </p:spPr>
          <p:txBody>
            <a:bodyPr wrap="none" anchor="ctr"/>
            <a:lstStyle/>
            <a:p>
              <a:pPr algn="ctr"/>
              <a:endParaRPr lang="ru-RU">
                <a:latin typeface="Trebuchet MS" pitchFamily="34" charset="0"/>
              </a:endParaRPr>
            </a:p>
          </p:txBody>
        </p:sp>
        <p:sp>
          <p:nvSpPr>
            <p:cNvPr id="13347" name="Rectangle 6"/>
            <p:cNvSpPr>
              <a:spLocks noChangeArrowheads="1"/>
            </p:cNvSpPr>
            <p:nvPr/>
          </p:nvSpPr>
          <p:spPr bwMode="auto">
            <a:xfrm>
              <a:off x="177" y="182"/>
              <a:ext cx="5375" cy="3960"/>
            </a:xfrm>
            <a:prstGeom prst="rect">
              <a:avLst/>
            </a:prstGeom>
            <a:noFill/>
            <a:ln w="57150">
              <a:solidFill>
                <a:srgbClr val="558EC7"/>
              </a:solidFill>
              <a:miter lim="800000"/>
              <a:headEnd/>
              <a:tailEnd/>
            </a:ln>
          </p:spPr>
          <p:txBody>
            <a:bodyPr wrap="none" anchor="ctr"/>
            <a:lstStyle/>
            <a:p>
              <a:pPr algn="ctr"/>
              <a:endParaRPr lang="ru-RU">
                <a:latin typeface="Trebuchet MS" pitchFamily="34" charset="0"/>
              </a:endParaRPr>
            </a:p>
          </p:txBody>
        </p:sp>
      </p:grpSp>
      <p:pic>
        <p:nvPicPr>
          <p:cNvPr id="19" name="Picture 4" descr="06"/>
          <p:cNvPicPr>
            <a:picLocks noChangeAspect="1" noChangeArrowheads="1"/>
          </p:cNvPicPr>
          <p:nvPr/>
        </p:nvPicPr>
        <p:blipFill>
          <a:blip r:embed="rId5" cstate="email">
            <a:lum bright="-24000" contrast="54000"/>
          </a:blip>
          <a:srcRect/>
          <a:stretch>
            <a:fillRect/>
          </a:stretch>
        </p:blipFill>
        <p:spPr bwMode="auto">
          <a:xfrm>
            <a:off x="357158" y="2643182"/>
            <a:ext cx="2448272" cy="3172746"/>
          </a:xfrm>
          <a:prstGeom prst="rect">
            <a:avLst/>
          </a:prstGeom>
          <a:solidFill>
            <a:srgbClr val="FFFFFF">
              <a:shade val="85000"/>
            </a:srgbClr>
          </a:solidFill>
          <a:ln w="88900" cap="sq">
            <a:solidFill>
              <a:srgbClr val="66FF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 name="Rectangle 9"/>
          <p:cNvSpPr>
            <a:spLocks noChangeArrowheads="1"/>
          </p:cNvSpPr>
          <p:nvPr/>
        </p:nvSpPr>
        <p:spPr bwMode="auto">
          <a:xfrm>
            <a:off x="285720" y="2500306"/>
            <a:ext cx="2592288" cy="504056"/>
          </a:xfrm>
          <a:prstGeom prst="rect">
            <a:avLst/>
          </a:prstGeom>
          <a:solidFill>
            <a:srgbClr val="66FF66"/>
          </a:solidFill>
          <a:ln w="28575">
            <a:solidFill>
              <a:srgbClr val="66FF66"/>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ru-RU" sz="2400" b="1" spc="300" dirty="0">
                <a:solidFill>
                  <a:srgbClr val="E91B4C"/>
                </a:solidFill>
                <a:latin typeface="Franklin Gothic Heavy" pitchFamily="34" charset="0"/>
                <a:cs typeface="Arial" charset="0"/>
              </a:rPr>
              <a:t>ЗАТРУДНЕНИЕ</a:t>
            </a:r>
            <a:endParaRPr lang="ru-RU" sz="2000" b="1" spc="300" dirty="0">
              <a:solidFill>
                <a:srgbClr val="E91B4C"/>
              </a:solidFill>
              <a:latin typeface="Franklin Gothic Heavy" pitchFamily="34" charset="0"/>
              <a:cs typeface="Arial" charset="0"/>
            </a:endParaRPr>
          </a:p>
        </p:txBody>
      </p:sp>
      <p:sp>
        <p:nvSpPr>
          <p:cNvPr id="23" name="AutoShape 3"/>
          <p:cNvSpPr>
            <a:spLocks noChangeArrowheads="1"/>
          </p:cNvSpPr>
          <p:nvPr/>
        </p:nvSpPr>
        <p:spPr bwMode="auto">
          <a:xfrm>
            <a:off x="285720" y="5786454"/>
            <a:ext cx="2571768" cy="616799"/>
          </a:xfrm>
          <a:prstGeom prst="round2DiagRect">
            <a:avLst>
              <a:gd name="adj1" fmla="val 32392"/>
              <a:gd name="adj2" fmla="val 0"/>
            </a:avLst>
          </a:prstGeom>
          <a:solidFill>
            <a:srgbClr val="FFFF99"/>
          </a:solidFill>
          <a:ln w="57150">
            <a:solidFill>
              <a:srgbClr val="009900"/>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anchor="ctr"/>
          <a:lstStyle/>
          <a:p>
            <a:pPr marL="1588" lvl="1" fontAlgn="auto">
              <a:spcBef>
                <a:spcPts val="0"/>
              </a:spcBef>
              <a:spcAft>
                <a:spcPts val="1000"/>
              </a:spcAft>
              <a:defRPr/>
            </a:pPr>
            <a:r>
              <a:rPr lang="ru-RU" b="1" dirty="0">
                <a:solidFill>
                  <a:srgbClr val="EA005F"/>
                </a:solidFill>
                <a:latin typeface="Tahoma" pitchFamily="34" charset="0"/>
                <a:cs typeface="Tahoma" pitchFamily="34" charset="0"/>
              </a:rPr>
              <a:t>Я НЕ МОГУ</a:t>
            </a:r>
          </a:p>
        </p:txBody>
      </p:sp>
      <p:sp>
        <p:nvSpPr>
          <p:cNvPr id="22" name="Oval 36"/>
          <p:cNvSpPr>
            <a:spLocks noChangeArrowheads="1"/>
          </p:cNvSpPr>
          <p:nvPr/>
        </p:nvSpPr>
        <p:spPr bwMode="auto">
          <a:xfrm>
            <a:off x="2285984" y="5857892"/>
            <a:ext cx="428628" cy="428628"/>
          </a:xfrm>
          <a:prstGeom prst="ellipse">
            <a:avLst/>
          </a:prstGeom>
          <a:solidFill>
            <a:srgbClr val="FF0066"/>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ru-RU" sz="2800" b="1" dirty="0">
                <a:solidFill>
                  <a:schemeClr val="bg1"/>
                </a:solidFill>
                <a:latin typeface="Comic Sans MS" pitchFamily="66" charset="0"/>
                <a:cs typeface="Arial" charset="0"/>
              </a:rPr>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9525" y="1588"/>
            <a:ext cx="9075738" cy="6861175"/>
            <a:chOff x="6" y="1"/>
            <a:chExt cx="5717" cy="4322"/>
          </a:xfrm>
        </p:grpSpPr>
        <p:sp>
          <p:nvSpPr>
            <p:cNvPr id="14371" name="Rectangle 3"/>
            <p:cNvSpPr>
              <a:spLocks noChangeArrowheads="1"/>
            </p:cNvSpPr>
            <p:nvPr/>
          </p:nvSpPr>
          <p:spPr bwMode="auto">
            <a:xfrm>
              <a:off x="6" y="1"/>
              <a:ext cx="5717" cy="4322"/>
            </a:xfrm>
            <a:prstGeom prst="rect">
              <a:avLst/>
            </a:prstGeom>
            <a:noFill/>
            <a:ln w="190500">
              <a:solidFill>
                <a:srgbClr val="558EC7"/>
              </a:solidFill>
              <a:miter lim="800000"/>
              <a:headEnd/>
              <a:tailEnd/>
            </a:ln>
          </p:spPr>
          <p:txBody>
            <a:bodyPr wrap="none" anchor="ctr"/>
            <a:lstStyle/>
            <a:p>
              <a:pPr algn="ctr"/>
              <a:endParaRPr lang="ru-RU">
                <a:cs typeface="Arial" pitchFamily="34" charset="0"/>
              </a:endParaRPr>
            </a:p>
          </p:txBody>
        </p:sp>
        <p:sp>
          <p:nvSpPr>
            <p:cNvPr id="14372" name="Rectangle 4"/>
            <p:cNvSpPr>
              <a:spLocks noChangeArrowheads="1"/>
            </p:cNvSpPr>
            <p:nvPr/>
          </p:nvSpPr>
          <p:spPr bwMode="auto">
            <a:xfrm>
              <a:off x="177" y="182"/>
              <a:ext cx="5375" cy="3960"/>
            </a:xfrm>
            <a:prstGeom prst="rect">
              <a:avLst/>
            </a:prstGeom>
            <a:noFill/>
            <a:ln w="57150">
              <a:solidFill>
                <a:srgbClr val="558EC7"/>
              </a:solidFill>
              <a:miter lim="800000"/>
              <a:headEnd/>
              <a:tailEnd/>
            </a:ln>
          </p:spPr>
          <p:txBody>
            <a:bodyPr wrap="none" anchor="ctr"/>
            <a:lstStyle/>
            <a:p>
              <a:pPr algn="ctr"/>
              <a:endParaRPr lang="ru-RU">
                <a:cs typeface="Arial" pitchFamily="34" charset="0"/>
              </a:endParaRPr>
            </a:p>
          </p:txBody>
        </p:sp>
      </p:grpSp>
      <p:sp>
        <p:nvSpPr>
          <p:cNvPr id="10243" name="Text Box 5"/>
          <p:cNvSpPr txBox="1">
            <a:spLocks noChangeArrowheads="1"/>
          </p:cNvSpPr>
          <p:nvPr/>
        </p:nvSpPr>
        <p:spPr bwMode="auto">
          <a:xfrm>
            <a:off x="642938" y="500063"/>
            <a:ext cx="7658100" cy="519112"/>
          </a:xfrm>
          <a:prstGeom prst="rect">
            <a:avLst/>
          </a:prstGeom>
          <a:solidFill>
            <a:srgbClr val="FFFFCC"/>
          </a:solidFill>
          <a:ln w="12700" cap="sq">
            <a:noFill/>
            <a:miter lim="800000"/>
            <a:headEnd type="none" w="sm" len="sm"/>
            <a:tailEnd type="none" w="sm" len="sm"/>
          </a:ln>
        </p:spPr>
        <p:txBody>
          <a:bodyPr>
            <a:spAutoFit/>
          </a:bodyPr>
          <a:lstStyle/>
          <a:p>
            <a:pPr marL="457200" indent="-457200" algn="ctr" fontAlgn="auto">
              <a:spcBef>
                <a:spcPct val="25000"/>
              </a:spcBef>
              <a:spcAft>
                <a:spcPts val="0"/>
              </a:spcAft>
              <a:defRPr/>
            </a:pPr>
            <a:r>
              <a:rPr lang="ru-RU" sz="2800" b="1" dirty="0">
                <a:solidFill>
                  <a:schemeClr val="tx1">
                    <a:lumMod val="85000"/>
                    <a:lumOff val="15000"/>
                  </a:schemeClr>
                </a:solidFill>
                <a:latin typeface="Arial" charset="0"/>
                <a:cs typeface="Arial" charset="0"/>
              </a:rPr>
              <a:t>Технология </a:t>
            </a:r>
            <a:r>
              <a:rPr lang="ru-RU" sz="2800" b="1" dirty="0" err="1">
                <a:solidFill>
                  <a:schemeClr val="tx1">
                    <a:lumMod val="85000"/>
                    <a:lumOff val="15000"/>
                  </a:schemeClr>
                </a:solidFill>
                <a:latin typeface="Arial" charset="0"/>
                <a:cs typeface="Arial" charset="0"/>
              </a:rPr>
              <a:t>деятельностного</a:t>
            </a:r>
            <a:r>
              <a:rPr lang="ru-RU" sz="2800" b="1" dirty="0">
                <a:solidFill>
                  <a:schemeClr val="tx1">
                    <a:lumMod val="85000"/>
                    <a:lumOff val="15000"/>
                  </a:schemeClr>
                </a:solidFill>
                <a:latin typeface="Arial" charset="0"/>
                <a:cs typeface="Arial" charset="0"/>
              </a:rPr>
              <a:t> метода</a:t>
            </a:r>
          </a:p>
        </p:txBody>
      </p:sp>
      <p:grpSp>
        <p:nvGrpSpPr>
          <p:cNvPr id="14340" name="Group 41"/>
          <p:cNvGrpSpPr>
            <a:grpSpLocks/>
          </p:cNvGrpSpPr>
          <p:nvPr/>
        </p:nvGrpSpPr>
        <p:grpSpPr bwMode="auto">
          <a:xfrm>
            <a:off x="708025" y="1143000"/>
            <a:ext cx="7721600" cy="5357813"/>
            <a:chOff x="446" y="720"/>
            <a:chExt cx="4864" cy="3375"/>
          </a:xfrm>
        </p:grpSpPr>
        <p:sp>
          <p:nvSpPr>
            <p:cNvPr id="14342" name="Text Box 10"/>
            <p:cNvSpPr txBox="1">
              <a:spLocks noChangeArrowheads="1"/>
            </p:cNvSpPr>
            <p:nvPr/>
          </p:nvSpPr>
          <p:spPr bwMode="auto">
            <a:xfrm>
              <a:off x="2385" y="720"/>
              <a:ext cx="2925" cy="3375"/>
            </a:xfrm>
            <a:prstGeom prst="rect">
              <a:avLst/>
            </a:prstGeom>
            <a:solidFill>
              <a:srgbClr val="FFEFFF"/>
            </a:solidFill>
            <a:ln w="9525">
              <a:solidFill>
                <a:srgbClr val="FF66CC"/>
              </a:solidFill>
              <a:miter lim="800000"/>
              <a:headEnd/>
              <a:tailEnd/>
            </a:ln>
          </p:spPr>
          <p:txBody>
            <a:bodyPr/>
            <a:lstStyle/>
            <a:p>
              <a:pPr>
                <a:buFont typeface="Times New Roman" pitchFamily="18" charset="0"/>
                <a:buNone/>
              </a:pPr>
              <a:r>
                <a:rPr lang="ru-RU" b="1"/>
                <a:t>1)  Мотивация (самоопределение) к учебной деятельности.</a:t>
              </a:r>
            </a:p>
            <a:p>
              <a:pPr>
                <a:buFont typeface="Times New Roman" pitchFamily="18" charset="0"/>
                <a:buNone/>
              </a:pPr>
              <a:r>
                <a:rPr lang="ru-RU" b="1"/>
                <a:t>2)  Актуализация знаний и фиксирование индивидуального затруднения в пробном действии.</a:t>
              </a:r>
            </a:p>
            <a:p>
              <a:pPr>
                <a:buFont typeface="Times New Roman" pitchFamily="18" charset="0"/>
                <a:buNone/>
              </a:pPr>
              <a:r>
                <a:rPr lang="ru-RU" b="1"/>
                <a:t>3)  Выявление места и причины затруднения.</a:t>
              </a:r>
            </a:p>
            <a:p>
              <a:pPr>
                <a:buFont typeface="Times New Roman" pitchFamily="18" charset="0"/>
                <a:buNone/>
              </a:pPr>
              <a:r>
                <a:rPr lang="ru-RU" b="1"/>
                <a:t>4)  Построение проекта выхода из затруднения.</a:t>
              </a:r>
            </a:p>
            <a:p>
              <a:pPr>
                <a:buFont typeface="Times New Roman" pitchFamily="18" charset="0"/>
                <a:buNone/>
              </a:pPr>
              <a:r>
                <a:rPr lang="ru-RU" b="1"/>
                <a:t>5)  Реализация построенного проекта.</a:t>
              </a:r>
            </a:p>
            <a:p>
              <a:pPr>
                <a:buFont typeface="Times New Roman" pitchFamily="18" charset="0"/>
                <a:buNone/>
              </a:pPr>
              <a:r>
                <a:rPr lang="ru-RU" b="1"/>
                <a:t>6)  Первичное закрепление с проговариванием во внешней речи.</a:t>
              </a:r>
            </a:p>
            <a:p>
              <a:pPr>
                <a:buFont typeface="Times New Roman" pitchFamily="18" charset="0"/>
                <a:buNone/>
              </a:pPr>
              <a:r>
                <a:rPr lang="ru-RU" b="1"/>
                <a:t>7)  Самостоятельная работа с самопроверкой по эталону. </a:t>
              </a:r>
            </a:p>
            <a:p>
              <a:pPr>
                <a:buFont typeface="Times New Roman" pitchFamily="18" charset="0"/>
                <a:buNone/>
              </a:pPr>
              <a:r>
                <a:rPr lang="ru-RU" b="1"/>
                <a:t>8)  Включение в систему знаний и повторение.</a:t>
              </a:r>
            </a:p>
            <a:p>
              <a:pPr>
                <a:buFont typeface="Times New Roman" pitchFamily="18" charset="0"/>
                <a:buNone/>
              </a:pPr>
              <a:r>
                <a:rPr lang="ru-RU" b="1"/>
                <a:t>9)  Рефлексия учебной</a:t>
              </a:r>
              <a:r>
                <a:rPr lang="ru-RU" b="1">
                  <a:solidFill>
                    <a:srgbClr val="000000"/>
                  </a:solidFill>
                </a:rPr>
                <a:t> деятельности.</a:t>
              </a:r>
              <a:endParaRPr lang="ru-RU" b="1"/>
            </a:p>
          </p:txBody>
        </p:sp>
        <p:sp>
          <p:nvSpPr>
            <p:cNvPr id="14343" name="Oval 11"/>
            <p:cNvSpPr>
              <a:spLocks noChangeArrowheads="1"/>
            </p:cNvSpPr>
            <p:nvPr/>
          </p:nvSpPr>
          <p:spPr bwMode="auto">
            <a:xfrm>
              <a:off x="446" y="1726"/>
              <a:ext cx="1897" cy="2150"/>
            </a:xfrm>
            <a:prstGeom prst="ellipse">
              <a:avLst/>
            </a:prstGeom>
            <a:noFill/>
            <a:ln w="19050">
              <a:solidFill>
                <a:srgbClr val="000000"/>
              </a:solidFill>
              <a:round/>
              <a:headEnd/>
              <a:tailEnd/>
            </a:ln>
          </p:spPr>
          <p:txBody>
            <a:bodyPr anchor="ctr"/>
            <a:lstStyle/>
            <a:p>
              <a:pPr algn="ctr"/>
              <a:endParaRPr lang="ru-RU">
                <a:latin typeface="Trebuchet MS" pitchFamily="34" charset="0"/>
              </a:endParaRPr>
            </a:p>
          </p:txBody>
        </p:sp>
        <p:sp>
          <p:nvSpPr>
            <p:cNvPr id="14344" name="Oval 12"/>
            <p:cNvSpPr>
              <a:spLocks noChangeArrowheads="1"/>
            </p:cNvSpPr>
            <p:nvPr/>
          </p:nvSpPr>
          <p:spPr bwMode="auto">
            <a:xfrm>
              <a:off x="793" y="1521"/>
              <a:ext cx="1258" cy="1139"/>
            </a:xfrm>
            <a:prstGeom prst="ellipse">
              <a:avLst/>
            </a:prstGeom>
            <a:solidFill>
              <a:srgbClr val="A3E0FF"/>
            </a:solidFill>
            <a:ln w="19050">
              <a:solidFill>
                <a:srgbClr val="000000"/>
              </a:solidFill>
              <a:round/>
              <a:headEnd/>
              <a:tailEnd/>
            </a:ln>
          </p:spPr>
          <p:txBody>
            <a:bodyPr anchor="ctr"/>
            <a:lstStyle/>
            <a:p>
              <a:endParaRPr lang="ru-RU">
                <a:latin typeface="Trebuchet MS" pitchFamily="34" charset="0"/>
              </a:endParaRPr>
            </a:p>
          </p:txBody>
        </p:sp>
        <p:sp>
          <p:nvSpPr>
            <p:cNvPr id="14345" name="Oval 13"/>
            <p:cNvSpPr>
              <a:spLocks noChangeArrowheads="1"/>
            </p:cNvSpPr>
            <p:nvPr/>
          </p:nvSpPr>
          <p:spPr bwMode="auto">
            <a:xfrm>
              <a:off x="1937" y="1750"/>
              <a:ext cx="74" cy="74"/>
            </a:xfrm>
            <a:prstGeom prst="ellipse">
              <a:avLst/>
            </a:prstGeom>
            <a:solidFill>
              <a:srgbClr val="000000"/>
            </a:solidFill>
            <a:ln w="9525">
              <a:solidFill>
                <a:srgbClr val="000000"/>
              </a:solidFill>
              <a:round/>
              <a:headEnd/>
              <a:tailEnd/>
            </a:ln>
          </p:spPr>
          <p:txBody>
            <a:bodyPr anchor="ctr"/>
            <a:lstStyle/>
            <a:p>
              <a:endParaRPr lang="ru-RU">
                <a:latin typeface="Trebuchet MS" pitchFamily="34" charset="0"/>
              </a:endParaRPr>
            </a:p>
          </p:txBody>
        </p:sp>
        <p:sp>
          <p:nvSpPr>
            <p:cNvPr id="14346" name="Line 14"/>
            <p:cNvSpPr>
              <a:spLocks noChangeShapeType="1"/>
            </p:cNvSpPr>
            <p:nvPr/>
          </p:nvSpPr>
          <p:spPr bwMode="auto">
            <a:xfrm>
              <a:off x="1518" y="3410"/>
              <a:ext cx="365" cy="0"/>
            </a:xfrm>
            <a:prstGeom prst="line">
              <a:avLst/>
            </a:prstGeom>
            <a:noFill/>
            <a:ln w="19050">
              <a:solidFill>
                <a:srgbClr val="000000"/>
              </a:solidFill>
              <a:round/>
              <a:headEnd/>
              <a:tailEnd type="triangle" w="med" len="lg"/>
            </a:ln>
          </p:spPr>
          <p:txBody>
            <a:bodyPr/>
            <a:lstStyle/>
            <a:p>
              <a:endParaRPr lang="ru-RU"/>
            </a:p>
          </p:txBody>
        </p:sp>
        <p:sp>
          <p:nvSpPr>
            <p:cNvPr id="14347" name="Line 15"/>
            <p:cNvSpPr>
              <a:spLocks noChangeShapeType="1"/>
            </p:cNvSpPr>
            <p:nvPr/>
          </p:nvSpPr>
          <p:spPr bwMode="auto">
            <a:xfrm>
              <a:off x="1108" y="1936"/>
              <a:ext cx="393" cy="6"/>
            </a:xfrm>
            <a:prstGeom prst="line">
              <a:avLst/>
            </a:prstGeom>
            <a:noFill/>
            <a:ln w="19050">
              <a:solidFill>
                <a:srgbClr val="000000"/>
              </a:solidFill>
              <a:prstDash val="lgDash"/>
              <a:round/>
              <a:headEnd/>
              <a:tailEnd/>
            </a:ln>
          </p:spPr>
          <p:txBody>
            <a:bodyPr/>
            <a:lstStyle/>
            <a:p>
              <a:endParaRPr lang="ru-RU"/>
            </a:p>
          </p:txBody>
        </p:sp>
        <p:sp>
          <p:nvSpPr>
            <p:cNvPr id="14348" name="Line 16"/>
            <p:cNvSpPr>
              <a:spLocks noChangeShapeType="1"/>
            </p:cNvSpPr>
            <p:nvPr/>
          </p:nvSpPr>
          <p:spPr bwMode="auto">
            <a:xfrm flipV="1">
              <a:off x="1322" y="1787"/>
              <a:ext cx="237" cy="0"/>
            </a:xfrm>
            <a:prstGeom prst="line">
              <a:avLst/>
            </a:prstGeom>
            <a:noFill/>
            <a:ln w="19050">
              <a:solidFill>
                <a:srgbClr val="000000"/>
              </a:solidFill>
              <a:round/>
              <a:headEnd/>
              <a:tailEnd type="triangle" w="med" len="lg"/>
            </a:ln>
          </p:spPr>
          <p:txBody>
            <a:bodyPr/>
            <a:lstStyle/>
            <a:p>
              <a:endParaRPr lang="ru-RU"/>
            </a:p>
          </p:txBody>
        </p:sp>
        <p:sp>
          <p:nvSpPr>
            <p:cNvPr id="14349" name="Line 17"/>
            <p:cNvSpPr>
              <a:spLocks noChangeShapeType="1"/>
            </p:cNvSpPr>
            <p:nvPr/>
          </p:nvSpPr>
          <p:spPr bwMode="auto">
            <a:xfrm flipV="1">
              <a:off x="1533" y="1787"/>
              <a:ext cx="240" cy="0"/>
            </a:xfrm>
            <a:prstGeom prst="line">
              <a:avLst/>
            </a:prstGeom>
            <a:noFill/>
            <a:ln w="19050">
              <a:solidFill>
                <a:srgbClr val="000000"/>
              </a:solidFill>
              <a:round/>
              <a:headEnd/>
              <a:tailEnd type="triangle" w="med" len="lg"/>
            </a:ln>
          </p:spPr>
          <p:txBody>
            <a:bodyPr/>
            <a:lstStyle/>
            <a:p>
              <a:endParaRPr lang="ru-RU"/>
            </a:p>
          </p:txBody>
        </p:sp>
        <p:sp>
          <p:nvSpPr>
            <p:cNvPr id="14350" name="Line 18"/>
            <p:cNvSpPr>
              <a:spLocks noChangeShapeType="1"/>
            </p:cNvSpPr>
            <p:nvPr/>
          </p:nvSpPr>
          <p:spPr bwMode="auto">
            <a:xfrm flipV="1">
              <a:off x="1747" y="1787"/>
              <a:ext cx="238" cy="0"/>
            </a:xfrm>
            <a:prstGeom prst="line">
              <a:avLst/>
            </a:prstGeom>
            <a:noFill/>
            <a:ln w="19050">
              <a:solidFill>
                <a:srgbClr val="000000"/>
              </a:solidFill>
              <a:round/>
              <a:headEnd/>
              <a:tailEnd type="triangle" w="med" len="lg"/>
            </a:ln>
          </p:spPr>
          <p:txBody>
            <a:bodyPr/>
            <a:lstStyle/>
            <a:p>
              <a:endParaRPr lang="ru-RU"/>
            </a:p>
          </p:txBody>
        </p:sp>
        <p:sp>
          <p:nvSpPr>
            <p:cNvPr id="14351" name="Arc 19"/>
            <p:cNvSpPr>
              <a:spLocks/>
            </p:cNvSpPr>
            <p:nvPr/>
          </p:nvSpPr>
          <p:spPr bwMode="auto">
            <a:xfrm rot="16200000" flipH="1">
              <a:off x="606" y="1462"/>
              <a:ext cx="410" cy="514"/>
            </a:xfrm>
            <a:custGeom>
              <a:avLst/>
              <a:gdLst>
                <a:gd name="T0" fmla="*/ 0 w 18212"/>
                <a:gd name="T1" fmla="*/ 0 h 21600"/>
                <a:gd name="T2" fmla="*/ 0 w 18212"/>
                <a:gd name="T3" fmla="*/ 0 h 21600"/>
                <a:gd name="T4" fmla="*/ 0 w 18212"/>
                <a:gd name="T5" fmla="*/ 0 h 21600"/>
                <a:gd name="T6" fmla="*/ 0 60000 65536"/>
                <a:gd name="T7" fmla="*/ 0 60000 65536"/>
                <a:gd name="T8" fmla="*/ 0 60000 65536"/>
                <a:gd name="T9" fmla="*/ 0 w 18212"/>
                <a:gd name="T10" fmla="*/ 0 h 21600"/>
                <a:gd name="T11" fmla="*/ 18212 w 18212"/>
                <a:gd name="T12" fmla="*/ 21600 h 21600"/>
              </a:gdLst>
              <a:ahLst/>
              <a:cxnLst>
                <a:cxn ang="T6">
                  <a:pos x="T0" y="T1"/>
                </a:cxn>
                <a:cxn ang="T7">
                  <a:pos x="T2" y="T3"/>
                </a:cxn>
                <a:cxn ang="T8">
                  <a:pos x="T4" y="T5"/>
                </a:cxn>
              </a:cxnLst>
              <a:rect l="T9" t="T10" r="T11" b="T12"/>
              <a:pathLst>
                <a:path w="18212" h="21600" fill="none" extrusionOk="0">
                  <a:moveTo>
                    <a:pt x="-1" y="0"/>
                  </a:moveTo>
                  <a:cubicBezTo>
                    <a:pt x="7377" y="0"/>
                    <a:pt x="14245" y="3765"/>
                    <a:pt x="18212" y="9986"/>
                  </a:cubicBezTo>
                </a:path>
                <a:path w="18212" h="21600" stroke="0" extrusionOk="0">
                  <a:moveTo>
                    <a:pt x="-1" y="0"/>
                  </a:moveTo>
                  <a:cubicBezTo>
                    <a:pt x="7377" y="0"/>
                    <a:pt x="14245" y="3765"/>
                    <a:pt x="18212" y="9986"/>
                  </a:cubicBezTo>
                  <a:lnTo>
                    <a:pt x="0" y="21600"/>
                  </a:lnTo>
                  <a:close/>
                </a:path>
              </a:pathLst>
            </a:custGeom>
            <a:noFill/>
            <a:ln w="19050">
              <a:solidFill>
                <a:srgbClr val="000000"/>
              </a:solidFill>
              <a:round/>
              <a:headEnd/>
              <a:tailEnd type="triangle" w="med" len="lg"/>
            </a:ln>
          </p:spPr>
          <p:txBody>
            <a:bodyPr/>
            <a:lstStyle/>
            <a:p>
              <a:endParaRPr lang="ru-RU"/>
            </a:p>
          </p:txBody>
        </p:sp>
        <p:sp>
          <p:nvSpPr>
            <p:cNvPr id="14352" name="Arc 20"/>
            <p:cNvSpPr>
              <a:spLocks/>
            </p:cNvSpPr>
            <p:nvPr/>
          </p:nvSpPr>
          <p:spPr bwMode="auto">
            <a:xfrm flipV="1">
              <a:off x="1993" y="1253"/>
              <a:ext cx="398" cy="541"/>
            </a:xfrm>
            <a:custGeom>
              <a:avLst/>
              <a:gdLst>
                <a:gd name="T0" fmla="*/ 0 w 18212"/>
                <a:gd name="T1" fmla="*/ 0 h 21600"/>
                <a:gd name="T2" fmla="*/ 0 w 18212"/>
                <a:gd name="T3" fmla="*/ 0 h 21600"/>
                <a:gd name="T4" fmla="*/ 0 w 18212"/>
                <a:gd name="T5" fmla="*/ 0 h 21600"/>
                <a:gd name="T6" fmla="*/ 0 60000 65536"/>
                <a:gd name="T7" fmla="*/ 0 60000 65536"/>
                <a:gd name="T8" fmla="*/ 0 60000 65536"/>
                <a:gd name="T9" fmla="*/ 0 w 18212"/>
                <a:gd name="T10" fmla="*/ 0 h 21600"/>
                <a:gd name="T11" fmla="*/ 18212 w 18212"/>
                <a:gd name="T12" fmla="*/ 21600 h 21600"/>
              </a:gdLst>
              <a:ahLst/>
              <a:cxnLst>
                <a:cxn ang="T6">
                  <a:pos x="T0" y="T1"/>
                </a:cxn>
                <a:cxn ang="T7">
                  <a:pos x="T2" y="T3"/>
                </a:cxn>
                <a:cxn ang="T8">
                  <a:pos x="T4" y="T5"/>
                </a:cxn>
              </a:cxnLst>
              <a:rect l="T9" t="T10" r="T11" b="T12"/>
              <a:pathLst>
                <a:path w="18212" h="21600" fill="none" extrusionOk="0">
                  <a:moveTo>
                    <a:pt x="-1" y="0"/>
                  </a:moveTo>
                  <a:cubicBezTo>
                    <a:pt x="7377" y="0"/>
                    <a:pt x="14245" y="3765"/>
                    <a:pt x="18212" y="9986"/>
                  </a:cubicBezTo>
                </a:path>
                <a:path w="18212" h="21600" stroke="0" extrusionOk="0">
                  <a:moveTo>
                    <a:pt x="-1" y="0"/>
                  </a:moveTo>
                  <a:cubicBezTo>
                    <a:pt x="7377" y="0"/>
                    <a:pt x="14245" y="3765"/>
                    <a:pt x="18212" y="9986"/>
                  </a:cubicBezTo>
                  <a:lnTo>
                    <a:pt x="0" y="21600"/>
                  </a:lnTo>
                  <a:close/>
                </a:path>
              </a:pathLst>
            </a:custGeom>
            <a:noFill/>
            <a:ln w="19050">
              <a:solidFill>
                <a:srgbClr val="000000"/>
              </a:solidFill>
              <a:round/>
              <a:headEnd/>
              <a:tailEnd type="triangle" w="med" len="lg"/>
            </a:ln>
          </p:spPr>
          <p:txBody>
            <a:bodyPr/>
            <a:lstStyle/>
            <a:p>
              <a:endParaRPr lang="ru-RU"/>
            </a:p>
          </p:txBody>
        </p:sp>
        <p:sp>
          <p:nvSpPr>
            <p:cNvPr id="14353" name="Text Box 21"/>
            <p:cNvSpPr txBox="1">
              <a:spLocks noChangeArrowheads="1"/>
            </p:cNvSpPr>
            <p:nvPr/>
          </p:nvSpPr>
          <p:spPr bwMode="auto">
            <a:xfrm>
              <a:off x="1090" y="1564"/>
              <a:ext cx="378" cy="339"/>
            </a:xfrm>
            <a:prstGeom prst="rect">
              <a:avLst/>
            </a:prstGeom>
            <a:noFill/>
            <a:ln w="9525">
              <a:noFill/>
              <a:miter lim="800000"/>
              <a:headEnd/>
              <a:tailEnd/>
            </a:ln>
          </p:spPr>
          <p:txBody>
            <a:bodyPr/>
            <a:lstStyle/>
            <a:p>
              <a:r>
                <a:rPr lang="ru-RU" sz="1600" b="1">
                  <a:solidFill>
                    <a:srgbClr val="000000"/>
                  </a:solidFill>
                </a:rPr>
                <a:t>5</a:t>
              </a:r>
              <a:endParaRPr lang="ru-RU" sz="1600" b="1">
                <a:latin typeface="Trebuchet MS" pitchFamily="34" charset="0"/>
              </a:endParaRPr>
            </a:p>
          </p:txBody>
        </p:sp>
        <p:sp>
          <p:nvSpPr>
            <p:cNvPr id="14354" name="Text Box 22"/>
            <p:cNvSpPr txBox="1">
              <a:spLocks noChangeArrowheads="1"/>
            </p:cNvSpPr>
            <p:nvPr/>
          </p:nvSpPr>
          <p:spPr bwMode="auto">
            <a:xfrm>
              <a:off x="1290" y="1564"/>
              <a:ext cx="377" cy="339"/>
            </a:xfrm>
            <a:prstGeom prst="rect">
              <a:avLst/>
            </a:prstGeom>
            <a:noFill/>
            <a:ln w="9525">
              <a:noFill/>
              <a:miter lim="800000"/>
              <a:headEnd/>
              <a:tailEnd/>
            </a:ln>
          </p:spPr>
          <p:txBody>
            <a:bodyPr/>
            <a:lstStyle/>
            <a:p>
              <a:r>
                <a:rPr lang="ru-RU" sz="1600" b="1">
                  <a:solidFill>
                    <a:srgbClr val="000000"/>
                  </a:solidFill>
                </a:rPr>
                <a:t>6</a:t>
              </a:r>
              <a:endParaRPr lang="ru-RU" sz="1600" b="1">
                <a:latin typeface="Trebuchet MS" pitchFamily="34" charset="0"/>
              </a:endParaRPr>
            </a:p>
          </p:txBody>
        </p:sp>
        <p:sp>
          <p:nvSpPr>
            <p:cNvPr id="14355" name="Text Box 23"/>
            <p:cNvSpPr txBox="1">
              <a:spLocks noChangeArrowheads="1"/>
            </p:cNvSpPr>
            <p:nvPr/>
          </p:nvSpPr>
          <p:spPr bwMode="auto">
            <a:xfrm>
              <a:off x="1841" y="1525"/>
              <a:ext cx="380" cy="338"/>
            </a:xfrm>
            <a:prstGeom prst="rect">
              <a:avLst/>
            </a:prstGeom>
            <a:noFill/>
            <a:ln w="9525">
              <a:noFill/>
              <a:miter lim="800000"/>
              <a:headEnd/>
              <a:tailEnd/>
            </a:ln>
          </p:spPr>
          <p:txBody>
            <a:bodyPr/>
            <a:lstStyle/>
            <a:p>
              <a:r>
                <a:rPr lang="ru-RU" sz="1600" b="1">
                  <a:solidFill>
                    <a:srgbClr val="000000"/>
                  </a:solidFill>
                </a:rPr>
                <a:t>9</a:t>
              </a:r>
              <a:endParaRPr lang="ru-RU" sz="1600" b="1">
                <a:latin typeface="Trebuchet MS" pitchFamily="34" charset="0"/>
              </a:endParaRPr>
            </a:p>
          </p:txBody>
        </p:sp>
        <p:sp>
          <p:nvSpPr>
            <p:cNvPr id="14356" name="Text Box 24"/>
            <p:cNvSpPr txBox="1">
              <a:spLocks noChangeArrowheads="1"/>
            </p:cNvSpPr>
            <p:nvPr/>
          </p:nvSpPr>
          <p:spPr bwMode="auto">
            <a:xfrm>
              <a:off x="1693" y="1789"/>
              <a:ext cx="378" cy="341"/>
            </a:xfrm>
            <a:prstGeom prst="rect">
              <a:avLst/>
            </a:prstGeom>
            <a:noFill/>
            <a:ln w="9525">
              <a:noFill/>
              <a:miter lim="800000"/>
              <a:headEnd/>
              <a:tailEnd/>
            </a:ln>
          </p:spPr>
          <p:txBody>
            <a:bodyPr/>
            <a:lstStyle/>
            <a:p>
              <a:r>
                <a:rPr lang="ru-RU" sz="1600" b="1">
                  <a:solidFill>
                    <a:srgbClr val="000000"/>
                  </a:solidFill>
                </a:rPr>
                <a:t>8</a:t>
              </a:r>
              <a:endParaRPr lang="ru-RU" sz="1600" b="1">
                <a:latin typeface="Trebuchet MS" pitchFamily="34" charset="0"/>
              </a:endParaRPr>
            </a:p>
          </p:txBody>
        </p:sp>
        <p:sp>
          <p:nvSpPr>
            <p:cNvPr id="14357" name="Text Box 25"/>
            <p:cNvSpPr txBox="1">
              <a:spLocks noChangeArrowheads="1"/>
            </p:cNvSpPr>
            <p:nvPr/>
          </p:nvSpPr>
          <p:spPr bwMode="auto">
            <a:xfrm>
              <a:off x="986" y="3590"/>
              <a:ext cx="380" cy="339"/>
            </a:xfrm>
            <a:prstGeom prst="rect">
              <a:avLst/>
            </a:prstGeom>
            <a:noFill/>
            <a:ln w="9525">
              <a:noFill/>
              <a:miter lim="800000"/>
              <a:headEnd/>
              <a:tailEnd/>
            </a:ln>
          </p:spPr>
          <p:txBody>
            <a:bodyPr/>
            <a:lstStyle/>
            <a:p>
              <a:r>
                <a:rPr lang="ru-RU" sz="1600" b="1">
                  <a:solidFill>
                    <a:srgbClr val="000000"/>
                  </a:solidFill>
                </a:rPr>
                <a:t>3</a:t>
              </a:r>
              <a:endParaRPr lang="ru-RU" sz="1600" b="1">
                <a:latin typeface="Trebuchet MS" pitchFamily="34" charset="0"/>
              </a:endParaRPr>
            </a:p>
          </p:txBody>
        </p:sp>
        <p:sp>
          <p:nvSpPr>
            <p:cNvPr id="14358" name="Line 26"/>
            <p:cNvSpPr>
              <a:spLocks noChangeShapeType="1"/>
            </p:cNvSpPr>
            <p:nvPr/>
          </p:nvSpPr>
          <p:spPr bwMode="auto">
            <a:xfrm>
              <a:off x="788" y="3410"/>
              <a:ext cx="365" cy="0"/>
            </a:xfrm>
            <a:prstGeom prst="line">
              <a:avLst/>
            </a:prstGeom>
            <a:noFill/>
            <a:ln w="19050">
              <a:solidFill>
                <a:srgbClr val="000000"/>
              </a:solidFill>
              <a:round/>
              <a:headEnd/>
              <a:tailEnd type="triangle" w="med" len="lg"/>
            </a:ln>
          </p:spPr>
          <p:txBody>
            <a:bodyPr/>
            <a:lstStyle/>
            <a:p>
              <a:endParaRPr lang="ru-RU"/>
            </a:p>
          </p:txBody>
        </p:sp>
        <p:sp>
          <p:nvSpPr>
            <p:cNvPr id="14359" name="Line 27"/>
            <p:cNvSpPr>
              <a:spLocks noChangeShapeType="1"/>
            </p:cNvSpPr>
            <p:nvPr/>
          </p:nvSpPr>
          <p:spPr bwMode="auto">
            <a:xfrm>
              <a:off x="1141" y="3410"/>
              <a:ext cx="370" cy="0"/>
            </a:xfrm>
            <a:prstGeom prst="line">
              <a:avLst/>
            </a:prstGeom>
            <a:noFill/>
            <a:ln w="19050">
              <a:solidFill>
                <a:srgbClr val="000000"/>
              </a:solidFill>
              <a:round/>
              <a:headEnd/>
              <a:tailEnd type="triangle" w="med" len="lg"/>
            </a:ln>
          </p:spPr>
          <p:txBody>
            <a:bodyPr/>
            <a:lstStyle/>
            <a:p>
              <a:endParaRPr lang="ru-RU"/>
            </a:p>
          </p:txBody>
        </p:sp>
        <p:sp>
          <p:nvSpPr>
            <p:cNvPr id="14360" name="AutoShape 28"/>
            <p:cNvSpPr>
              <a:spLocks/>
            </p:cNvSpPr>
            <p:nvPr/>
          </p:nvSpPr>
          <p:spPr bwMode="auto">
            <a:xfrm rot="5400000">
              <a:off x="1039" y="3204"/>
              <a:ext cx="167" cy="666"/>
            </a:xfrm>
            <a:prstGeom prst="rightBrace">
              <a:avLst>
                <a:gd name="adj1" fmla="val 33234"/>
                <a:gd name="adj2" fmla="val 50000"/>
              </a:avLst>
            </a:prstGeom>
            <a:noFill/>
            <a:ln w="9525">
              <a:solidFill>
                <a:srgbClr val="000000"/>
              </a:solidFill>
              <a:round/>
              <a:headEnd/>
              <a:tailEnd/>
            </a:ln>
          </p:spPr>
          <p:txBody>
            <a:bodyPr/>
            <a:lstStyle/>
            <a:p>
              <a:endParaRPr lang="ru-RU">
                <a:latin typeface="Trebuchet MS" pitchFamily="34" charset="0"/>
              </a:endParaRPr>
            </a:p>
          </p:txBody>
        </p:sp>
        <p:sp>
          <p:nvSpPr>
            <p:cNvPr id="14361" name="Line 29"/>
            <p:cNvSpPr>
              <a:spLocks noChangeShapeType="1"/>
            </p:cNvSpPr>
            <p:nvPr/>
          </p:nvSpPr>
          <p:spPr bwMode="auto">
            <a:xfrm flipH="1">
              <a:off x="788" y="2088"/>
              <a:ext cx="301" cy="1322"/>
            </a:xfrm>
            <a:prstGeom prst="line">
              <a:avLst/>
            </a:prstGeom>
            <a:noFill/>
            <a:ln w="19050">
              <a:solidFill>
                <a:srgbClr val="000000"/>
              </a:solidFill>
              <a:round/>
              <a:headEnd/>
              <a:tailEnd type="triangle" w="med" len="lg"/>
            </a:ln>
          </p:spPr>
          <p:txBody>
            <a:bodyPr/>
            <a:lstStyle/>
            <a:p>
              <a:endParaRPr lang="ru-RU"/>
            </a:p>
          </p:txBody>
        </p:sp>
        <p:sp>
          <p:nvSpPr>
            <p:cNvPr id="14362" name="Line 30"/>
            <p:cNvSpPr>
              <a:spLocks noChangeShapeType="1"/>
            </p:cNvSpPr>
            <p:nvPr/>
          </p:nvSpPr>
          <p:spPr bwMode="auto">
            <a:xfrm flipV="1">
              <a:off x="1108" y="1787"/>
              <a:ext cx="240" cy="0"/>
            </a:xfrm>
            <a:prstGeom prst="line">
              <a:avLst/>
            </a:prstGeom>
            <a:noFill/>
            <a:ln w="19050">
              <a:solidFill>
                <a:srgbClr val="000000"/>
              </a:solidFill>
              <a:round/>
              <a:headEnd/>
              <a:tailEnd type="triangle" w="med" len="lg"/>
            </a:ln>
          </p:spPr>
          <p:txBody>
            <a:bodyPr/>
            <a:lstStyle/>
            <a:p>
              <a:endParaRPr lang="ru-RU"/>
            </a:p>
          </p:txBody>
        </p:sp>
        <p:sp>
          <p:nvSpPr>
            <p:cNvPr id="14363" name="Line 31"/>
            <p:cNvSpPr>
              <a:spLocks noChangeShapeType="1"/>
            </p:cNvSpPr>
            <p:nvPr/>
          </p:nvSpPr>
          <p:spPr bwMode="auto">
            <a:xfrm flipH="1" flipV="1">
              <a:off x="1118" y="1877"/>
              <a:ext cx="739" cy="1542"/>
            </a:xfrm>
            <a:prstGeom prst="line">
              <a:avLst/>
            </a:prstGeom>
            <a:noFill/>
            <a:ln w="19050">
              <a:solidFill>
                <a:srgbClr val="000000"/>
              </a:solidFill>
              <a:round/>
              <a:headEnd/>
              <a:tailEnd type="triangle" w="med" len="lg"/>
            </a:ln>
          </p:spPr>
          <p:txBody>
            <a:bodyPr/>
            <a:lstStyle/>
            <a:p>
              <a:endParaRPr lang="ru-RU"/>
            </a:p>
          </p:txBody>
        </p:sp>
        <p:sp>
          <p:nvSpPr>
            <p:cNvPr id="14364" name="Text Box 32"/>
            <p:cNvSpPr txBox="1">
              <a:spLocks noChangeArrowheads="1"/>
            </p:cNvSpPr>
            <p:nvPr/>
          </p:nvSpPr>
          <p:spPr bwMode="auto">
            <a:xfrm>
              <a:off x="1549" y="3402"/>
              <a:ext cx="380" cy="339"/>
            </a:xfrm>
            <a:prstGeom prst="rect">
              <a:avLst/>
            </a:prstGeom>
            <a:noFill/>
            <a:ln w="9525">
              <a:noFill/>
              <a:miter lim="800000"/>
              <a:headEnd/>
              <a:tailEnd/>
            </a:ln>
          </p:spPr>
          <p:txBody>
            <a:bodyPr/>
            <a:lstStyle/>
            <a:p>
              <a:r>
                <a:rPr lang="ru-RU" sz="1600" b="1">
                  <a:solidFill>
                    <a:srgbClr val="000000"/>
                  </a:solidFill>
                </a:rPr>
                <a:t>4</a:t>
              </a:r>
              <a:endParaRPr lang="ru-RU" sz="1600" b="1">
                <a:latin typeface="Trebuchet MS" pitchFamily="34" charset="0"/>
              </a:endParaRPr>
            </a:p>
          </p:txBody>
        </p:sp>
        <p:sp>
          <p:nvSpPr>
            <p:cNvPr id="14365" name="Text Box 33"/>
            <p:cNvSpPr txBox="1">
              <a:spLocks noChangeArrowheads="1"/>
            </p:cNvSpPr>
            <p:nvPr/>
          </p:nvSpPr>
          <p:spPr bwMode="auto">
            <a:xfrm>
              <a:off x="1476" y="1790"/>
              <a:ext cx="377" cy="339"/>
            </a:xfrm>
            <a:prstGeom prst="rect">
              <a:avLst/>
            </a:prstGeom>
            <a:noFill/>
            <a:ln w="9525">
              <a:noFill/>
              <a:miter lim="800000"/>
              <a:headEnd/>
              <a:tailEnd/>
            </a:ln>
          </p:spPr>
          <p:txBody>
            <a:bodyPr/>
            <a:lstStyle/>
            <a:p>
              <a:r>
                <a:rPr lang="ru-RU" sz="1600" b="1">
                  <a:solidFill>
                    <a:srgbClr val="000000"/>
                  </a:solidFill>
                </a:rPr>
                <a:t>7</a:t>
              </a:r>
              <a:endParaRPr lang="ru-RU" sz="1600" b="1">
                <a:latin typeface="Trebuchet MS" pitchFamily="34" charset="0"/>
              </a:endParaRPr>
            </a:p>
          </p:txBody>
        </p:sp>
        <p:sp>
          <p:nvSpPr>
            <p:cNvPr id="14366" name="Text Box 34"/>
            <p:cNvSpPr txBox="1">
              <a:spLocks noChangeArrowheads="1"/>
            </p:cNvSpPr>
            <p:nvPr/>
          </p:nvSpPr>
          <p:spPr bwMode="auto">
            <a:xfrm>
              <a:off x="676" y="1670"/>
              <a:ext cx="378" cy="339"/>
            </a:xfrm>
            <a:prstGeom prst="rect">
              <a:avLst/>
            </a:prstGeom>
            <a:noFill/>
            <a:ln w="9525">
              <a:noFill/>
              <a:miter lim="800000"/>
              <a:headEnd/>
              <a:tailEnd/>
            </a:ln>
          </p:spPr>
          <p:txBody>
            <a:bodyPr/>
            <a:lstStyle/>
            <a:p>
              <a:r>
                <a:rPr lang="ru-RU" sz="1600" b="1">
                  <a:solidFill>
                    <a:srgbClr val="000000"/>
                  </a:solidFill>
                </a:rPr>
                <a:t>1</a:t>
              </a:r>
              <a:endParaRPr lang="ru-RU" sz="1600" b="1">
                <a:latin typeface="Trebuchet MS" pitchFamily="34" charset="0"/>
              </a:endParaRPr>
            </a:p>
          </p:txBody>
        </p:sp>
        <p:sp>
          <p:nvSpPr>
            <p:cNvPr id="14367" name="Text Box 35"/>
            <p:cNvSpPr txBox="1">
              <a:spLocks noChangeArrowheads="1"/>
            </p:cNvSpPr>
            <p:nvPr/>
          </p:nvSpPr>
          <p:spPr bwMode="auto">
            <a:xfrm>
              <a:off x="862" y="1942"/>
              <a:ext cx="378" cy="339"/>
            </a:xfrm>
            <a:prstGeom prst="rect">
              <a:avLst/>
            </a:prstGeom>
            <a:noFill/>
            <a:ln w="9525">
              <a:noFill/>
              <a:miter lim="800000"/>
              <a:headEnd/>
              <a:tailEnd/>
            </a:ln>
          </p:spPr>
          <p:txBody>
            <a:bodyPr/>
            <a:lstStyle/>
            <a:p>
              <a:r>
                <a:rPr lang="ru-RU" sz="1600" b="1">
                  <a:solidFill>
                    <a:srgbClr val="000000"/>
                  </a:solidFill>
                </a:rPr>
                <a:t>2</a:t>
              </a:r>
              <a:endParaRPr lang="ru-RU" sz="1600" b="1">
                <a:latin typeface="Trebuchet MS" pitchFamily="34" charset="0"/>
              </a:endParaRPr>
            </a:p>
          </p:txBody>
        </p:sp>
        <p:sp>
          <p:nvSpPr>
            <p:cNvPr id="14368" name="Oval 36"/>
            <p:cNvSpPr>
              <a:spLocks noChangeArrowheads="1"/>
            </p:cNvSpPr>
            <p:nvPr/>
          </p:nvSpPr>
          <p:spPr bwMode="auto">
            <a:xfrm>
              <a:off x="800" y="1904"/>
              <a:ext cx="76" cy="75"/>
            </a:xfrm>
            <a:prstGeom prst="ellipse">
              <a:avLst/>
            </a:prstGeom>
            <a:solidFill>
              <a:srgbClr val="000000"/>
            </a:solidFill>
            <a:ln w="9525">
              <a:solidFill>
                <a:srgbClr val="000000"/>
              </a:solidFill>
              <a:round/>
              <a:headEnd/>
              <a:tailEnd/>
            </a:ln>
          </p:spPr>
          <p:txBody>
            <a:bodyPr anchor="ctr"/>
            <a:lstStyle/>
            <a:p>
              <a:endParaRPr lang="ru-RU">
                <a:latin typeface="Trebuchet MS" pitchFamily="34" charset="0"/>
              </a:endParaRPr>
            </a:p>
          </p:txBody>
        </p:sp>
        <p:sp>
          <p:nvSpPr>
            <p:cNvPr id="14369" name="Line 37"/>
            <p:cNvSpPr>
              <a:spLocks noChangeShapeType="1"/>
            </p:cNvSpPr>
            <p:nvPr/>
          </p:nvSpPr>
          <p:spPr bwMode="auto">
            <a:xfrm flipH="1">
              <a:off x="1108" y="1698"/>
              <a:ext cx="0" cy="444"/>
            </a:xfrm>
            <a:prstGeom prst="line">
              <a:avLst/>
            </a:prstGeom>
            <a:noFill/>
            <a:ln w="57150">
              <a:solidFill>
                <a:srgbClr val="FF3300"/>
              </a:solidFill>
              <a:round/>
              <a:headEnd/>
              <a:tailEnd/>
            </a:ln>
          </p:spPr>
          <p:txBody>
            <a:bodyPr/>
            <a:lstStyle/>
            <a:p>
              <a:endParaRPr lang="ru-RU"/>
            </a:p>
          </p:txBody>
        </p:sp>
        <p:sp>
          <p:nvSpPr>
            <p:cNvPr id="14370" name="Line 38"/>
            <p:cNvSpPr>
              <a:spLocks noChangeShapeType="1"/>
            </p:cNvSpPr>
            <p:nvPr/>
          </p:nvSpPr>
          <p:spPr bwMode="auto">
            <a:xfrm flipV="1">
              <a:off x="868" y="1936"/>
              <a:ext cx="240" cy="0"/>
            </a:xfrm>
            <a:prstGeom prst="line">
              <a:avLst/>
            </a:prstGeom>
            <a:noFill/>
            <a:ln w="19050">
              <a:solidFill>
                <a:srgbClr val="000000"/>
              </a:solidFill>
              <a:round/>
              <a:headEnd/>
              <a:tailEnd type="triangle" w="med" len="lg"/>
            </a:ln>
          </p:spPr>
          <p:txBody>
            <a:bodyPr/>
            <a:lstStyle/>
            <a:p>
              <a:endParaRPr lang="ru-RU"/>
            </a:p>
          </p:txBody>
        </p:sp>
      </p:grpSp>
      <p:sp>
        <p:nvSpPr>
          <p:cNvPr id="14341" name="Text Box 40"/>
          <p:cNvSpPr txBox="1">
            <a:spLocks noChangeArrowheads="1"/>
          </p:cNvSpPr>
          <p:nvPr/>
        </p:nvSpPr>
        <p:spPr bwMode="auto">
          <a:xfrm>
            <a:off x="708025" y="1295400"/>
            <a:ext cx="7632700" cy="447675"/>
          </a:xfrm>
          <a:prstGeom prst="rect">
            <a:avLst/>
          </a:prstGeom>
          <a:noFill/>
          <a:ln w="9525">
            <a:noFill/>
            <a:miter lim="800000"/>
            <a:headEnd/>
            <a:tailEnd/>
          </a:ln>
        </p:spPr>
        <p:txBody>
          <a:bodyPr>
            <a:spAutoFit/>
          </a:bodyPr>
          <a:lstStyle/>
          <a:p>
            <a:pPr algn="ctr">
              <a:lnSpc>
                <a:spcPct val="96000"/>
              </a:lnSpc>
            </a:pPr>
            <a:endParaRPr lang="ru-RU" b="1">
              <a:solidFill>
                <a:srgbClr val="FF330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229</TotalTime>
  <Words>1235</Words>
  <Application>Microsoft Office PowerPoint</Application>
  <PresentationFormat>Экран (4:3)</PresentationFormat>
  <Paragraphs>229</Paragraphs>
  <Slides>26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Изящная</vt:lpstr>
      <vt:lpstr>Преподавание биологии с учетом требований ФГОС</vt:lpstr>
      <vt:lpstr>Главная цель российского образования:</vt:lpstr>
      <vt:lpstr>Системно-Деятельностный подход</vt:lpstr>
      <vt:lpstr>Системно-Деятельностный подход</vt:lpstr>
      <vt:lpstr>Активные методы обучения</vt:lpstr>
      <vt:lpstr>Слайд 6</vt:lpstr>
      <vt:lpstr>Учебные универсальные действия</vt:lpstr>
      <vt:lpstr>Слайд 8</vt:lpstr>
      <vt:lpstr>Слайд 9</vt:lpstr>
      <vt:lpstr>Слайд 10</vt:lpstr>
      <vt:lpstr>     Папоротники, строение и жизнедеятельность, их роль в природе и жизни человека. </vt:lpstr>
      <vt:lpstr>Слайд 12</vt:lpstr>
      <vt:lpstr>Слайд №2  «Строение мха» Задание «Экранный диктор» </vt:lpstr>
      <vt:lpstr>Слайд 14</vt:lpstr>
      <vt:lpstr>Слайд 15</vt:lpstr>
      <vt:lpstr>Существует легенды о папоротнике  (выступление  по опережающему заданию) - Есть ли у папоротника цветки? </vt:lpstr>
      <vt:lpstr>Слайд 17</vt:lpstr>
      <vt:lpstr> 1 группа – Строение папоротников (стр. 76) </vt:lpstr>
      <vt:lpstr>2 группа - Что  общего между папоротником и каменным углем?(стр. 77) </vt:lpstr>
      <vt:lpstr> 3 группа – Многообразие и значение папоротников(стр.78, «Ботаника для школьников»стр.171-172) </vt:lpstr>
      <vt:lpstr>   4 группа – Среда обитания папоротников (стр. 76) </vt:lpstr>
      <vt:lpstr>Первичное закрепление с проговариванием во внешней речи </vt:lpstr>
      <vt:lpstr>Самостоятельная работа с самопроверкой по эталону </vt:lpstr>
      <vt:lpstr>Включение в систему заданий повторения </vt:lpstr>
      <vt:lpstr>Слайд 25</vt:lpstr>
      <vt:lpstr>Образовательный портал «Мой университет»</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Преподавание биологии с учетом требований ФГОС</dc:title>
  <dc:creator>Бородин</dc:creator>
  <cp:lastModifiedBy>Бородин</cp:lastModifiedBy>
  <cp:revision>6</cp:revision>
  <dcterms:created xsi:type="dcterms:W3CDTF">2012-12-12T15:16:05Z</dcterms:created>
  <dcterms:modified xsi:type="dcterms:W3CDTF">2016-01-31T16:03:25Z</dcterms:modified>
</cp:coreProperties>
</file>