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4" r:id="rId3"/>
    <p:sldId id="257" r:id="rId4"/>
    <p:sldId id="258" r:id="rId5"/>
    <p:sldId id="259" r:id="rId6"/>
    <p:sldId id="261" r:id="rId7"/>
    <p:sldId id="260" r:id="rId8"/>
    <p:sldId id="286" r:id="rId9"/>
    <p:sldId id="287" r:id="rId10"/>
    <p:sldId id="288" r:id="rId11"/>
    <p:sldId id="289" r:id="rId12"/>
    <p:sldId id="285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75" r:id="rId34"/>
    <p:sldId id="283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6" d="100"/>
          <a:sy n="66" d="100"/>
        </p:scale>
        <p:origin x="-2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 smtClean="0"/>
              <a:t>ФГОС СОО    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основная образовательная программа среднего общего образования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85788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ДИАГНОСТИКА СФОРМИРОВАННОСТИ УУД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Диагностика сформированности </a:t>
            </a:r>
            <a:r>
              <a:rPr lang="ru-RU" dirty="0" err="1" smtClean="0"/>
              <a:t>надпредметных</a:t>
            </a:r>
            <a:r>
              <a:rPr lang="ru-RU" dirty="0" smtClean="0"/>
              <a:t> знаний (тестирование);</a:t>
            </a:r>
          </a:p>
          <a:p>
            <a:r>
              <a:rPr lang="ru-RU" dirty="0" smtClean="0"/>
              <a:t>Диагностика сформированности </a:t>
            </a:r>
            <a:r>
              <a:rPr lang="ru-RU" dirty="0" err="1" smtClean="0"/>
              <a:t>надпредметных</a:t>
            </a:r>
            <a:r>
              <a:rPr lang="ru-RU" dirty="0" smtClean="0"/>
              <a:t> умений (выполнение практической работы, </a:t>
            </a:r>
            <a:r>
              <a:rPr lang="ru-RU" dirty="0" err="1" smtClean="0"/>
              <a:t>кдр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Систематическое наблюдение за деятельностью учащихся на предмет практического использования </a:t>
            </a:r>
            <a:r>
              <a:rPr lang="ru-RU" dirty="0" err="1" smtClean="0"/>
              <a:t>надпредметных</a:t>
            </a:r>
            <a:r>
              <a:rPr lang="ru-RU" dirty="0" smtClean="0"/>
              <a:t> знаний и умений;</a:t>
            </a:r>
          </a:p>
          <a:p>
            <a:r>
              <a:rPr lang="ru-RU" dirty="0" smtClean="0"/>
              <a:t>Случайное наблюдение за деятельностью обучающихся (родители).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644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ПРОГРАММЫ РАЗВИТИЯ УУД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		ФГОС ООО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-формирование у обучающихся основ культуры исследовательской и проектировочной деятельности и навыков разработки, реализации и общественной презентации результатов исследования, предметного или </a:t>
            </a:r>
            <a:r>
              <a:rPr lang="ru-RU" dirty="0" err="1" smtClean="0"/>
              <a:t>межпредметного</a:t>
            </a:r>
            <a:r>
              <a:rPr lang="ru-RU" dirty="0" smtClean="0"/>
              <a:t> учебного проекта.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			ФГОС СОО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Формирование у обучающихся системных представлений и опыта применения методов, </a:t>
            </a:r>
            <a:r>
              <a:rPr lang="ru-RU" dirty="0" err="1" smtClean="0"/>
              <a:t>технологий,форм</a:t>
            </a:r>
            <a:r>
              <a:rPr lang="ru-RU" dirty="0" smtClean="0"/>
              <a:t> организации проектной и учебно-исследовательской  деятельности для достижения практико-ориентированных результатов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599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МЕТАПРЕДМЕТНЫЕ РЕЗУЛЬТАТЫ.</a:t>
            </a:r>
            <a:br>
              <a:rPr lang="ru-RU" dirty="0" smtClean="0"/>
            </a:br>
            <a:r>
              <a:rPr lang="ru-RU" dirty="0" smtClean="0"/>
              <a:t>РЕГУЛЯТИВНЫЕ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Регулятивные</a:t>
            </a:r>
            <a:r>
              <a:rPr lang="en-US" sz="2000" dirty="0"/>
              <a:t> (</a:t>
            </a:r>
            <a:r>
              <a:rPr lang="ru-RU" sz="2000" dirty="0"/>
              <a:t>на уровне умений).Выпускник научится:</a:t>
            </a:r>
          </a:p>
          <a:p>
            <a:pPr marL="0" indent="0">
              <a:buNone/>
            </a:pPr>
            <a:r>
              <a:rPr lang="ru-RU" sz="2000" dirty="0"/>
              <a:t>-</a:t>
            </a:r>
            <a:r>
              <a:rPr lang="ru-RU" dirty="0"/>
              <a:t>самостоятельно определять цели и формулировать задачи;</a:t>
            </a:r>
          </a:p>
          <a:p>
            <a:pPr marL="0" indent="0">
              <a:buNone/>
            </a:pPr>
            <a:r>
              <a:rPr lang="ru-RU" dirty="0"/>
              <a:t>-организовывать поиск ресурсов, оценивать ресурсы, сопоставлять имеющиеся возможности, определять пути достижения целей;</a:t>
            </a:r>
          </a:p>
          <a:p>
            <a:pPr>
              <a:buFontTx/>
              <a:buChar char="-"/>
            </a:pPr>
            <a:r>
              <a:rPr lang="ru-RU" dirty="0" smtClean="0"/>
              <a:t>задавать </a:t>
            </a:r>
            <a:r>
              <a:rPr lang="ru-RU" dirty="0"/>
              <a:t>параметры и критерии, выбирать оптимальный путь достижения цели, оценивать и сопоставлять полученный </a:t>
            </a:r>
            <a:r>
              <a:rPr lang="ru-RU" dirty="0" smtClean="0"/>
              <a:t>результат с поставленной ранее целью;</a:t>
            </a:r>
          </a:p>
          <a:p>
            <a:pPr>
              <a:buFontTx/>
              <a:buChar char="-"/>
            </a:pPr>
            <a:r>
              <a:rPr lang="ru-RU" dirty="0" smtClean="0"/>
              <a:t>- оценивать последствия достижения поставленной цели в деятельности, собственной жизни и жизни окружающих людей.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054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МЕТАПРЕДМЕТНЫЙ РЕЗУЛЬТАТ</a:t>
            </a:r>
            <a:br>
              <a:rPr lang="ru-RU" dirty="0" smtClean="0"/>
            </a:br>
            <a:r>
              <a:rPr lang="ru-RU" dirty="0" smtClean="0"/>
              <a:t>ПОЗНАВАТЕЛЬНЫЕ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Выпускник научится:</a:t>
            </a:r>
          </a:p>
          <a:p>
            <a:r>
              <a:rPr lang="ru-RU" dirty="0" smtClean="0"/>
              <a:t>- критически оценивать и </a:t>
            </a:r>
            <a:r>
              <a:rPr lang="ru-RU" dirty="0" err="1" smtClean="0"/>
              <a:t>интерпритировать</a:t>
            </a:r>
            <a:r>
              <a:rPr lang="ru-RU" dirty="0" smtClean="0"/>
              <a:t> информацию с разных позиций;</a:t>
            </a:r>
          </a:p>
          <a:p>
            <a:r>
              <a:rPr lang="ru-RU" dirty="0" smtClean="0"/>
              <a:t>- распознавать и фиксировать противоречия;</a:t>
            </a:r>
          </a:p>
          <a:p>
            <a:r>
              <a:rPr lang="ru-RU" dirty="0" smtClean="0"/>
              <a:t>-использовать модельно-схематические средства;</a:t>
            </a:r>
          </a:p>
          <a:p>
            <a:r>
              <a:rPr lang="ru-RU" dirty="0" smtClean="0"/>
              <a:t>Осуществлять развернутый информационный поиск, </a:t>
            </a:r>
            <a:r>
              <a:rPr lang="ru-RU" dirty="0"/>
              <a:t>н</a:t>
            </a:r>
            <a:r>
              <a:rPr lang="ru-RU" dirty="0" smtClean="0"/>
              <a:t>аходить обобщенные способы решения задач;</a:t>
            </a:r>
          </a:p>
          <a:p>
            <a:r>
              <a:rPr lang="ru-RU" dirty="0" smtClean="0"/>
              <a:t>- выходить за рамки учебного предмета, анализировать и преобразовывать проблемные ситуации;</a:t>
            </a:r>
          </a:p>
          <a:p>
            <a:r>
              <a:rPr lang="ru-RU" dirty="0" smtClean="0"/>
              <a:t>- выстраивать индивидуальную образовательную траекторию;</a:t>
            </a:r>
          </a:p>
          <a:p>
            <a:r>
              <a:rPr lang="ru-RU" dirty="0" smtClean="0"/>
              <a:t>-менять и удерживать разные позиции в познавательной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819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МЕТАПРЕДМЕТНЫЙ РЕЗУЛЬТАТ</a:t>
            </a:r>
            <a:br>
              <a:rPr lang="ru-RU" dirty="0" smtClean="0"/>
            </a:br>
            <a:r>
              <a:rPr lang="ru-RU" dirty="0" smtClean="0"/>
              <a:t>коммуникативные </a:t>
            </a:r>
            <a:r>
              <a:rPr lang="ru-RU" dirty="0" err="1" smtClean="0"/>
              <a:t>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Выпускник научится :</a:t>
            </a:r>
          </a:p>
          <a:p>
            <a:r>
              <a:rPr lang="ru-RU" dirty="0" smtClean="0"/>
              <a:t>- осуществлять деловую коммуникацию;</a:t>
            </a:r>
          </a:p>
          <a:p>
            <a:r>
              <a:rPr lang="ru-RU" dirty="0" smtClean="0"/>
              <a:t>-в групповой работе быть членом или руководителем проектной команды;</a:t>
            </a:r>
          </a:p>
          <a:p>
            <a:r>
              <a:rPr lang="ru-RU" dirty="0" smtClean="0"/>
              <a:t>-развернуто, логично излагать свою точку зрения;</a:t>
            </a:r>
          </a:p>
          <a:p>
            <a:r>
              <a:rPr lang="ru-RU" dirty="0" smtClean="0"/>
              <a:t>-координировать и выполнять работу в условиях виртуального взаимодействия;</a:t>
            </a:r>
          </a:p>
          <a:p>
            <a:r>
              <a:rPr lang="ru-RU" dirty="0" smtClean="0"/>
              <a:t>-- организовывать и не конфликтно управлять проектной и иной деятельностью, подбирать партнеров для деловой коммуникации;</a:t>
            </a:r>
          </a:p>
          <a:p>
            <a:r>
              <a:rPr lang="ru-RU" dirty="0" smtClean="0"/>
              <a:t>- публично представлять результаты индивидуальной и групповой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631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ИНДИВИДУАЛЬНЫЙ ПРОЕКТ  - </a:t>
            </a:r>
            <a:br>
              <a:rPr lang="ru-RU" dirty="0" smtClean="0"/>
            </a:br>
            <a:r>
              <a:rPr lang="ru-RU" dirty="0" smtClean="0"/>
              <a:t>результат сформированности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ИНДИВИДУАЛЬНЫЙ ПРОЕКТ:</a:t>
            </a:r>
          </a:p>
          <a:p>
            <a:r>
              <a:rPr lang="ru-RU" dirty="0" smtClean="0"/>
              <a:t>- завершенное учебное исследование или </a:t>
            </a:r>
          </a:p>
          <a:p>
            <a:r>
              <a:rPr lang="ru-RU" dirty="0" smtClean="0"/>
              <a:t>-разработанный проект по направлениям проектной деятельности:</a:t>
            </a:r>
          </a:p>
          <a:p>
            <a:r>
              <a:rPr lang="ru-RU" dirty="0"/>
              <a:t>С</a:t>
            </a:r>
            <a:r>
              <a:rPr lang="ru-RU" dirty="0" smtClean="0"/>
              <a:t>оциальный;</a:t>
            </a:r>
          </a:p>
          <a:p>
            <a:r>
              <a:rPr lang="ru-RU" dirty="0" smtClean="0"/>
              <a:t>Бизнес – проектирование;</a:t>
            </a:r>
          </a:p>
          <a:p>
            <a:r>
              <a:rPr lang="ru-RU" dirty="0" smtClean="0"/>
              <a:t>Исследовательский;</a:t>
            </a:r>
          </a:p>
          <a:p>
            <a:r>
              <a:rPr lang="ru-RU" dirty="0" smtClean="0"/>
              <a:t>Инженерно-конструкторский;</a:t>
            </a:r>
          </a:p>
          <a:p>
            <a:r>
              <a:rPr lang="ru-RU" dirty="0" smtClean="0"/>
              <a:t>Информационный;</a:t>
            </a:r>
          </a:p>
          <a:p>
            <a:r>
              <a:rPr lang="ru-RU" dirty="0" smtClean="0"/>
              <a:t>Творческий.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49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ИНДИВИДУАЛЬНЫЙ ПРОЕКТ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- 140 часов за 2 года обучения в рамках учебного времени;</a:t>
            </a:r>
          </a:p>
          <a:p>
            <a:r>
              <a:rPr lang="ru-RU" dirty="0" smtClean="0"/>
              <a:t>- направление, сферу и тему проектной работы определяет сам обучающийся;</a:t>
            </a:r>
          </a:p>
          <a:p>
            <a:r>
              <a:rPr lang="ru-RU" dirty="0" smtClean="0"/>
              <a:t>- образовательная организация обязана обеспечить условия для каждого обучающегося для разработки, реализации и  промежуточной защиты проекта или исследования;</a:t>
            </a:r>
          </a:p>
          <a:p>
            <a:r>
              <a:rPr lang="ru-RU" dirty="0" smtClean="0"/>
              <a:t>- защита проектов и исследования проводится на </a:t>
            </a:r>
          </a:p>
          <a:p>
            <a:r>
              <a:rPr lang="ru-RU" dirty="0" smtClean="0"/>
              <a:t>-научно-практической или инженерно-конструкторской конференциях,</a:t>
            </a:r>
          </a:p>
          <a:p>
            <a:r>
              <a:rPr lang="ru-RU" dirty="0"/>
              <a:t>ф</a:t>
            </a:r>
            <a:r>
              <a:rPr lang="ru-RU" dirty="0" smtClean="0"/>
              <a:t>естивале социальных проектов или фестивале творческих работ.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401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ПРЕДМЕТНЫЙ РЕЗУЛЬТАТ</a:t>
            </a:r>
            <a:br>
              <a:rPr lang="ru-RU" dirty="0" smtClean="0"/>
            </a:br>
            <a:r>
              <a:rPr lang="ru-RU" dirty="0" smtClean="0"/>
              <a:t>оценивается через ГИА в форме ЕГЭ.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ПРОФИЛЬНОЕ ОБУЧЕНИЕ  согласно п. 18.3 ФГОС СОО.</a:t>
            </a:r>
          </a:p>
          <a:p>
            <a:r>
              <a:rPr lang="ru-RU" dirty="0" smtClean="0"/>
              <a:t>Учебные предметы на базовом и углубленном уровнях.</a:t>
            </a:r>
          </a:p>
          <a:p>
            <a:r>
              <a:rPr lang="ru-RU" dirty="0" smtClean="0"/>
              <a:t>Учебный план профиля содержит не мене 3(4) углубленных учебных предметов.</a:t>
            </a:r>
          </a:p>
          <a:p>
            <a:r>
              <a:rPr lang="ru-RU" dirty="0" smtClean="0"/>
              <a:t>Учебный план профиля включает 9(10)  учебных предметов из каждой предметной области.</a:t>
            </a:r>
          </a:p>
          <a:p>
            <a:r>
              <a:rPr lang="ru-RU" dirty="0" smtClean="0"/>
              <a:t>Базовый уровень включает  «выпускник научится» и  «выпускник получит возможность научиться»</a:t>
            </a:r>
          </a:p>
          <a:p>
            <a:r>
              <a:rPr lang="ru-RU" dirty="0" smtClean="0"/>
              <a:t>Углубленный уровень включает полностью базовый уровень и собственно углубленный «выпускник научится» и «выпускник получит возможность научиться».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228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оценки достижения планируемых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2400" dirty="0" smtClean="0"/>
              <a:t>СОДПР – это часть системы оценки и управления качеством образования в ОО. </a:t>
            </a:r>
          </a:p>
          <a:p>
            <a:r>
              <a:rPr lang="ru-RU" sz="2400" dirty="0" smtClean="0"/>
              <a:t>Согласно п.2 ст.30 ФЗ «Об образовании в РФ» в ОО должен быть разработан нормативный акт ОО о формах, периодичности и порядке текущего контроля успеваемости и промежуточной аттестации.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056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И ЦЕЛИ оценочной деятельности.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оценка образовательных достижений обучающихся -  основа итоговой аттестации;</a:t>
            </a:r>
          </a:p>
          <a:p>
            <a:r>
              <a:rPr lang="ru-RU" dirty="0" smtClean="0"/>
              <a:t>оценка результатов деятельности педагогических кадров – основа аттестационных процедур;</a:t>
            </a:r>
          </a:p>
          <a:p>
            <a:r>
              <a:rPr lang="ru-RU" dirty="0" smtClean="0"/>
              <a:t>Оценка результатов деятельности ОО – основа </a:t>
            </a:r>
            <a:r>
              <a:rPr lang="ru-RU" dirty="0" err="1" smtClean="0"/>
              <a:t>аккредитационных</a:t>
            </a:r>
            <a:r>
              <a:rPr lang="ru-RU" dirty="0" smtClean="0"/>
              <a:t> процедур.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78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СИСТЕМНО-ДЕЯТЕЛЬНОСТНЫЙ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СДП – методологическая основа ФГОС СОО, обеспечивающая:</a:t>
            </a:r>
          </a:p>
          <a:p>
            <a:r>
              <a:rPr lang="ru-RU" dirty="0" smtClean="0"/>
              <a:t>- формирование готовности обучающихся к саморазвитию и непрерывному образованию;</a:t>
            </a:r>
          </a:p>
          <a:p>
            <a:r>
              <a:rPr lang="ru-RU" dirty="0" smtClean="0"/>
              <a:t>-проектирование и конструирование развивающей образовательной среды ОО;</a:t>
            </a:r>
          </a:p>
          <a:p>
            <a:r>
              <a:rPr lang="ru-RU" dirty="0" smtClean="0"/>
              <a:t>- активную </a:t>
            </a:r>
            <a:r>
              <a:rPr lang="ru-RU" dirty="0" err="1" smtClean="0"/>
              <a:t>учебно</a:t>
            </a:r>
            <a:r>
              <a:rPr lang="ru-RU" dirty="0" smtClean="0"/>
              <a:t> – познавательную деятельность обучающихся;</a:t>
            </a:r>
          </a:p>
          <a:p>
            <a:r>
              <a:rPr lang="ru-RU" dirty="0" smtClean="0"/>
              <a:t>- - построение образовательного процесса с учетом индивидуальных, возрастных, психологических, физиологических особенностей и здоровья обучающихся.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5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ОБРАЗОВАТЕЛЬНЫХ ДОСТИЖЕНИЙ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ВНУТРЕННЯЯ ОЦЕНКА:</a:t>
            </a:r>
          </a:p>
          <a:p>
            <a:r>
              <a:rPr lang="ru-RU" sz="2400" dirty="0" smtClean="0"/>
              <a:t>-стартовая диагностика, текущая и тематическая оценка, портфолио, внутренний мониторинг образовательных достижений, промежуточная и итоговая аттестация.</a:t>
            </a:r>
          </a:p>
          <a:p>
            <a:r>
              <a:rPr lang="ru-RU" sz="2400" dirty="0" smtClean="0"/>
              <a:t>ВНЕШНЯЯ ОЦЕНКА:</a:t>
            </a:r>
          </a:p>
          <a:p>
            <a:r>
              <a:rPr lang="ru-RU" sz="2400" dirty="0" smtClean="0"/>
              <a:t>-ГИА,  независимая оценка качества подготовки </a:t>
            </a:r>
            <a:r>
              <a:rPr lang="ru-RU" sz="2400" dirty="0" err="1" smtClean="0"/>
              <a:t>обучающихся,мониторинговые</a:t>
            </a:r>
            <a:r>
              <a:rPr lang="ru-RU" sz="2400" dirty="0" smtClean="0"/>
              <a:t> исследования федерального, регионального, муниципального уровней.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93096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РЕЗУЛЬТАТОВ ДЕЯТЕЛЬНОСТИ ПЕДАГОГИЧЕСКИХ КАДРОВ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Мониторинг результатов образовательных достижений обучающихся, полученных в рамках внутренней и внешней оценки ;</a:t>
            </a:r>
          </a:p>
          <a:p>
            <a:r>
              <a:rPr lang="ru-RU" dirty="0" err="1" smtClean="0"/>
              <a:t>Монитогинг</a:t>
            </a:r>
            <a:r>
              <a:rPr lang="ru-RU" dirty="0" smtClean="0"/>
              <a:t> уровня профессионального мастерства педагога(анализ качества </a:t>
            </a:r>
            <a:r>
              <a:rPr lang="ru-RU" dirty="0" err="1" smtClean="0"/>
              <a:t>уроков,учебных</a:t>
            </a:r>
            <a:r>
              <a:rPr lang="ru-RU" dirty="0" smtClean="0"/>
              <a:t> занятий, внеурочной деятельности, руководства проектной деятельностью обучающихся и др.)</a:t>
            </a:r>
          </a:p>
          <a:p>
            <a:r>
              <a:rPr lang="ru-RU" dirty="0" smtClean="0"/>
              <a:t>Повышение квалификации педагога;</a:t>
            </a:r>
          </a:p>
          <a:p>
            <a:r>
              <a:rPr lang="ru-RU" dirty="0" smtClean="0"/>
              <a:t>Результаты аттестации педагога;</a:t>
            </a:r>
          </a:p>
          <a:p>
            <a:r>
              <a:rPr lang="ru-RU" dirty="0" smtClean="0"/>
              <a:t>Динамика достижений обучающимися образовательных результатов в процессе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2448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ДЕЯТЕЛЬНОСТИ ОБРАЗОВАТЕЛЬНОЙ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Результаты образовательных достижений обучающихся;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результаты деятельности педагогических кадров;</a:t>
            </a:r>
          </a:p>
          <a:p>
            <a:r>
              <a:rPr lang="ru-RU" dirty="0" smtClean="0"/>
              <a:t>Качество предоставляемых образовательных услуг;</a:t>
            </a:r>
          </a:p>
          <a:p>
            <a:r>
              <a:rPr lang="ru-RU" dirty="0" smtClean="0"/>
              <a:t>Качество условий реализации </a:t>
            </a:r>
            <a:r>
              <a:rPr lang="ru-RU" dirty="0"/>
              <a:t>Ф</a:t>
            </a:r>
            <a:r>
              <a:rPr lang="ru-RU" dirty="0" smtClean="0"/>
              <a:t>ГОС СОО.</a:t>
            </a:r>
          </a:p>
          <a:p>
            <a:r>
              <a:rPr lang="ru-RU" dirty="0" smtClean="0"/>
              <a:t>СИСТЕМНО_ДЕЯТЕЛЬНОСТНЫЙ,КОМПЛЕКСНЫЙ,УРОВНЕВЫЙ ПОДХОДЫ К ОЦЕНКЕ ОБРАЗОВАТЕЛЬНЫХ ДОСТИЖЕНИЙ.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654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СТАРТОВАЯ 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СТАРТОВАЯ ДИАГНОСТИКА – ЭТО ОЦЕНКА ГОТОВНОСТИ К ОБУЧЕНИЮ НА УРОВНЕ СРЕДНЕГО ОБЩЕГО ОБРАЗОВАНИЯ.</a:t>
            </a:r>
          </a:p>
          <a:p>
            <a:r>
              <a:rPr lang="ru-RU" dirty="0" smtClean="0"/>
              <a:t>ПРОВОДИТСЯ В МАЕ В 9 КЛАССЕ ИЛИ СЕНТЯБРЕ В 10 КЛАССЕ.</a:t>
            </a:r>
          </a:p>
          <a:p>
            <a:r>
              <a:rPr lang="ru-RU" dirty="0" smtClean="0"/>
              <a:t>РЕЗУЛЬТАТЫ ДИАГНОСТИКИ – ОСНОВАНИЕ ДЛЯ КОРРЕКТИРОВКИ УЧЕБНЫХ ПРОГРАММ И ИНДИВИДУАЛИЗАЦИИ УЧЕБНОГО ПРОЦЕССА.</a:t>
            </a:r>
          </a:p>
          <a:p>
            <a:r>
              <a:rPr lang="ru-RU" dirty="0" smtClean="0"/>
              <a:t>ТЕКУЩАЯ ОЦЕНКА –ЭТО ПРОЦЕДУРА ОЦЕНКИ ИНДИВИДУАЛЬНОГО ПРОДВИЖЕНИЯ В ОСВОЕНИИ УЧЕБНОЙ ПРОГРАММЫ КУРСА.</a:t>
            </a:r>
          </a:p>
          <a:p>
            <a:r>
              <a:rPr lang="ru-RU" dirty="0" smtClean="0"/>
              <a:t>ТЕМАТИЧЕКАЯ ОЦЕНКА – ЭТО ОЦЕНКА ДОСТИЖЕНИЯ ПРОМЕЖУТОЧНЫХ  ПЛАНИРУЕМЫХ РЕЗУЛЬТАТОВ ПО ПРЕДМЕТУ.</a:t>
            </a:r>
          </a:p>
          <a:p>
            <a:r>
              <a:rPr lang="ru-RU" dirty="0" smtClean="0"/>
              <a:t>ПЛАНИРУЕМЫЕ РЕЗУЛЬТАТЫ УСТАНАВЛИВАЮТСЯ САМОЙ  ОО.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185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ПОРТФОЛИО ОБУЧАЮЩЕГОСЯ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процедура оценки динамики учебной и творческой активности обучающегося, направленности и широты интересов, выраженности творческой инициативы и уровня высших достижений.</a:t>
            </a:r>
          </a:p>
          <a:p>
            <a:r>
              <a:rPr lang="ru-RU" dirty="0" smtClean="0"/>
              <a:t>В портфолио включаются:</a:t>
            </a:r>
          </a:p>
          <a:p>
            <a:r>
              <a:rPr lang="ru-RU" dirty="0" smtClean="0"/>
              <a:t>-наградные листы, дипломы, сертификаты, рецензии, отзывы;</a:t>
            </a:r>
          </a:p>
          <a:p>
            <a:r>
              <a:rPr lang="ru-RU" dirty="0" smtClean="0"/>
              <a:t>-работы учащегося;</a:t>
            </a:r>
          </a:p>
          <a:p>
            <a:r>
              <a:rPr lang="ru-RU" dirty="0" smtClean="0"/>
              <a:t>-документы внешних организаций – дипломы и грамоты конкурсов и олимпиад </a:t>
            </a:r>
            <a:r>
              <a:rPr lang="en-US" dirty="0" smtClean="0"/>
              <a:t> </a:t>
            </a:r>
            <a:r>
              <a:rPr lang="ru-RU" dirty="0" smtClean="0"/>
              <a:t>регионального, федерального и международного уровней.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313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СОДЕРЖАТЕЛЬНЫЙ РАЗДЕЛ ООП СОО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	ПРОГРАММА РАЗВИТИЯ</a:t>
            </a:r>
          </a:p>
          <a:p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>УНИВЕРСАЛЬНЫХ УЧЕБНЫХ</a:t>
            </a:r>
          </a:p>
          <a:p>
            <a:r>
              <a:rPr lang="ru-RU" sz="4000" dirty="0" smtClean="0"/>
              <a:t>       		ДЕЙСТВИЙ.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861336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программы развития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-обеспечить организационно-методические условия </a:t>
            </a:r>
            <a:r>
              <a:rPr lang="ru-RU" dirty="0" smtClean="0">
                <a:solidFill>
                  <a:srgbClr val="FF0000"/>
                </a:solidFill>
              </a:rPr>
              <a:t>для реализации системно-деятельностного подхода, чтобы приобретенные компетенции могли самостоятельно использоваться обучающимися </a:t>
            </a:r>
            <a:r>
              <a:rPr lang="ru-RU" dirty="0" smtClean="0"/>
              <a:t>в разных видах  деятельности за пределами образовательной организации, в том числе в профессиональных и социальных пробах.</a:t>
            </a:r>
          </a:p>
          <a:p>
            <a:endParaRPr lang="ru-RU" dirty="0"/>
          </a:p>
          <a:p>
            <a:r>
              <a:rPr lang="ru-RU" dirty="0" smtClean="0"/>
              <a:t>СОО – этап, когда все приобретенные </a:t>
            </a:r>
            <a:r>
              <a:rPr lang="ru-RU" dirty="0" smtClean="0">
                <a:solidFill>
                  <a:srgbClr val="FF0000"/>
                </a:solidFill>
              </a:rPr>
              <a:t>компетенции</a:t>
            </a:r>
            <a:r>
              <a:rPr lang="ru-RU" dirty="0" smtClean="0"/>
              <a:t> должны использоваться в полной мере и приобрести </a:t>
            </a:r>
            <a:r>
              <a:rPr lang="ru-RU" dirty="0" smtClean="0">
                <a:solidFill>
                  <a:srgbClr val="FF0000"/>
                </a:solidFill>
              </a:rPr>
              <a:t>характер универсальных</a:t>
            </a:r>
            <a:r>
              <a:rPr lang="ru-RU" dirty="0" smtClean="0"/>
              <a:t>. Компетенции, сформированные на предметном содержании переносятся на любые жизненные ситуации.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4507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815" y="329046"/>
            <a:ext cx="8596668" cy="1320800"/>
          </a:xfrm>
        </p:spPr>
        <p:txBody>
          <a:bodyPr/>
          <a:lstStyle/>
          <a:p>
            <a:r>
              <a:rPr lang="ru-RU" dirty="0" smtClean="0"/>
              <a:t>ПРОГРАММА РАЗВИТИЯ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49847"/>
            <a:ext cx="8596668" cy="4391516"/>
          </a:xfrm>
        </p:spPr>
        <p:txBody>
          <a:bodyPr/>
          <a:lstStyle/>
          <a:p>
            <a:r>
              <a:rPr lang="ru-RU" dirty="0" smtClean="0"/>
              <a:t>- организационно-методическая основа для реализации требований Стандарта к личностным и </a:t>
            </a:r>
            <a:r>
              <a:rPr lang="ru-RU" dirty="0" err="1" smtClean="0"/>
              <a:t>метапредметным</a:t>
            </a:r>
            <a:r>
              <a:rPr lang="ru-RU" dirty="0" smtClean="0"/>
              <a:t> результатам освоения ООП СОО включающим:</a:t>
            </a:r>
          </a:p>
          <a:p>
            <a:r>
              <a:rPr lang="ru-RU" dirty="0"/>
              <a:t> </a:t>
            </a:r>
            <a:r>
              <a:rPr lang="ru-RU" dirty="0" smtClean="0"/>
              <a:t>метапредметные понятия и УУД;</a:t>
            </a:r>
          </a:p>
          <a:p>
            <a:r>
              <a:rPr lang="ru-RU" dirty="0" smtClean="0"/>
              <a:t>- способность  использования УУД в познавательной и социальной практике;</a:t>
            </a:r>
          </a:p>
          <a:p>
            <a:r>
              <a:rPr lang="ru-RU" dirty="0" smtClean="0"/>
              <a:t>-самостоятельность в планировании и осуществлении учебной деятельности и организации учебного сотрудничества с педагогами и сверстниками;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самостоятельность в построении индивидуальной образовательной траектории, владение навыками учебно-исследовательской и проектной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212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УУД и ПРОФИЛИЗАЦИЯ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-сформированные УУД в процессе профессиональных проб позволяют старшекласснику понять свои дефициты компетентностного развития и поставить задачи </a:t>
            </a:r>
            <a:r>
              <a:rPr lang="ru-RU" dirty="0" err="1" smtClean="0">
                <a:solidFill>
                  <a:srgbClr val="FF0000"/>
                </a:solidFill>
              </a:rPr>
              <a:t>доращивания</a:t>
            </a:r>
            <a:r>
              <a:rPr lang="ru-RU" dirty="0" smtClean="0">
                <a:solidFill>
                  <a:srgbClr val="FF0000"/>
                </a:solidFill>
              </a:rPr>
              <a:t> необходимых компетентностей.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-УУД начинаю активно испытываться во </a:t>
            </a:r>
            <a:r>
              <a:rPr lang="ru-RU" dirty="0" err="1" smtClean="0">
                <a:solidFill>
                  <a:srgbClr val="FF0000"/>
                </a:solidFill>
              </a:rPr>
              <a:t>внеучебных</a:t>
            </a:r>
            <a:r>
              <a:rPr lang="ru-RU" dirty="0" smtClean="0">
                <a:solidFill>
                  <a:srgbClr val="FF0000"/>
                </a:solidFill>
              </a:rPr>
              <a:t> ситуациях на универсальность и выбор будущего профессионального поля.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dirty="0" err="1" smtClean="0">
                <a:solidFill>
                  <a:srgbClr val="FF0000"/>
                </a:solidFill>
              </a:rPr>
              <a:t>обучающмся</a:t>
            </a:r>
            <a:r>
              <a:rPr lang="ru-RU" dirty="0" smtClean="0">
                <a:solidFill>
                  <a:srgbClr val="FF0000"/>
                </a:solidFill>
              </a:rPr>
              <a:t> должны быть предоставлены возможности сетевого и дистанционного общения, управленческих и предпринимательских </a:t>
            </a:r>
            <a:r>
              <a:rPr lang="ru-RU" dirty="0" err="1" smtClean="0">
                <a:solidFill>
                  <a:srgbClr val="FF0000"/>
                </a:solidFill>
              </a:rPr>
              <a:t>проб,участия</a:t>
            </a:r>
            <a:r>
              <a:rPr lang="ru-RU" dirty="0" smtClean="0">
                <a:solidFill>
                  <a:srgbClr val="FF0000"/>
                </a:solidFill>
              </a:rPr>
              <a:t> в гражданских и социальных проектах, волонтерском движении и т.д.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ВАЖНЕЙШЕЕ ЗНАЧЕНИЕ ПРИОБРЕТАЕТ ПРОФЕССИОНАЛЬНОЕ САМООПРЕДЕЛЕНИЕ ОБУЧАЮЩИХСЯ !!!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436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РИСКИ недостаточно сформированных </a:t>
            </a:r>
            <a:br>
              <a:rPr lang="ru-RU" dirty="0" smtClean="0"/>
            </a:br>
            <a:r>
              <a:rPr lang="ru-RU" dirty="0" smtClean="0"/>
              <a:t>								У </a:t>
            </a:r>
            <a:r>
              <a:rPr lang="ru-RU" dirty="0" err="1" smtClean="0"/>
              <a:t>У</a:t>
            </a:r>
            <a:r>
              <a:rPr lang="ru-RU" dirty="0" smtClean="0"/>
              <a:t> 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снижение учебной успешности и результативности;</a:t>
            </a:r>
          </a:p>
          <a:p>
            <a:r>
              <a:rPr lang="ru-RU" dirty="0" smtClean="0"/>
              <a:t>- невозможность перехода на индивидуальные образовательные траектории из за отсутствия развитых базовых управленческих умений (целеполагания, планирования,  организации и реализации запланированного, </a:t>
            </a:r>
            <a:r>
              <a:rPr lang="ru-RU" dirty="0"/>
              <a:t>контроля, коррекции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неумение выбирать успешные стратегии в трудных ситуациях;</a:t>
            </a:r>
          </a:p>
          <a:p>
            <a:r>
              <a:rPr lang="ru-RU" dirty="0" smtClean="0"/>
              <a:t>_ неумение управлять своей деятельностью в открытом образовательном пространстве;</a:t>
            </a:r>
          </a:p>
          <a:p>
            <a:r>
              <a:rPr lang="ru-RU" dirty="0" smtClean="0"/>
              <a:t>-неумение эффективно разрешать конфликтные ситуации;</a:t>
            </a:r>
          </a:p>
          <a:p>
            <a:r>
              <a:rPr lang="ru-RU" dirty="0" smtClean="0"/>
              <a:t>- слабая рефлексия своих действий (учебных, исследовательских, проектных, профессиональных).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90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СТРУКТУРА ООП СОО</a:t>
            </a:r>
            <a:br>
              <a:rPr lang="ru-RU" sz="4000" dirty="0" smtClean="0"/>
            </a:br>
            <a:r>
              <a:rPr lang="ru-RU" sz="4000" dirty="0" smtClean="0"/>
              <a:t>ЦЕЛЕВОЙ РАЗДЕЛ ПРОГРАММЫ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1.1.Пояснительная записка:</a:t>
            </a:r>
          </a:p>
          <a:p>
            <a:pPr marL="0" indent="0">
              <a:buNone/>
            </a:pPr>
            <a:r>
              <a:rPr lang="ru-RU" sz="2400" dirty="0" smtClean="0"/>
              <a:t>-цели и задачи реализации ООП СОО;</a:t>
            </a:r>
          </a:p>
          <a:p>
            <a:pPr marL="0" indent="0">
              <a:buNone/>
            </a:pPr>
            <a:r>
              <a:rPr lang="ru-RU" sz="2400" dirty="0" smtClean="0"/>
              <a:t>-принципы и подходы к формированию ООП СОО;</a:t>
            </a:r>
          </a:p>
          <a:p>
            <a:pPr marL="0" indent="0">
              <a:buNone/>
            </a:pPr>
            <a:r>
              <a:rPr lang="ru-RU" sz="2400" dirty="0" smtClean="0"/>
              <a:t>-общая характеристика ООП СОО;</a:t>
            </a:r>
          </a:p>
          <a:p>
            <a:pPr marL="0" indent="0">
              <a:buNone/>
            </a:pPr>
            <a:r>
              <a:rPr lang="ru-RU" sz="2400" dirty="0" smtClean="0"/>
              <a:t>-Общие подходы к организации внеурочной деятельности.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9162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ЦЕНРТАЛЬНЫМ НОВООБРАЗОВАНИЕМ ДЛЯ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СТАРШЕКЛАССНИКОВ ЯВЛЯЕТСЯ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СОЗНАТЕЛЬНОЕ И РАЗВЕРНУТОЕ ФОРМИРОВАНИЕ ОБРАЗОВАТЕЛЬНОГО ЗАПРОСА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>
                <a:solidFill>
                  <a:srgbClr val="FF0000"/>
                </a:solidFill>
              </a:rPr>
              <a:t>Индивидуальная программа личностного 							роста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789" y="1934644"/>
            <a:ext cx="8596668" cy="3880773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367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ЗАВЕРШАЮЩИЙ ЭТАП ФОРМИРОВАНИЯ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системный анализ дефицитов сформированности </a:t>
            </a:r>
            <a:r>
              <a:rPr lang="ru-RU" dirty="0" err="1" smtClean="0"/>
              <a:t>УУДв</a:t>
            </a:r>
            <a:r>
              <a:rPr lang="ru-RU" dirty="0"/>
              <a:t> </a:t>
            </a:r>
            <a:r>
              <a:rPr lang="ru-RU" dirty="0" smtClean="0"/>
              <a:t>в предметном и </a:t>
            </a:r>
            <a:r>
              <a:rPr lang="ru-RU" dirty="0" err="1" smtClean="0"/>
              <a:t>метапредметном</a:t>
            </a:r>
            <a:r>
              <a:rPr lang="ru-RU" dirty="0" smtClean="0"/>
              <a:t> плане;</a:t>
            </a:r>
            <a:br>
              <a:rPr lang="ru-RU" dirty="0" smtClean="0"/>
            </a:br>
            <a:r>
              <a:rPr lang="ru-RU" dirty="0" smtClean="0"/>
              <a:t>-разработка содержания и технологий </a:t>
            </a:r>
            <a:r>
              <a:rPr lang="ru-RU" dirty="0" err="1" smtClean="0"/>
              <a:t>деятельностной</a:t>
            </a:r>
            <a:r>
              <a:rPr lang="ru-RU" dirty="0" smtClean="0"/>
              <a:t> экспертизы: деловые игры, дебаты, погружения для учащихся 9 классов;</a:t>
            </a:r>
          </a:p>
          <a:p>
            <a:r>
              <a:rPr lang="ru-RU" dirty="0" smtClean="0"/>
              <a:t>-проектирование </a:t>
            </a:r>
            <a:r>
              <a:rPr lang="ru-RU" dirty="0" err="1" smtClean="0"/>
              <a:t>индивижуальныхобразовательных</a:t>
            </a:r>
            <a:r>
              <a:rPr lang="ru-RU" dirty="0" smtClean="0"/>
              <a:t> программ по разрешению проблем и дефицитов;</a:t>
            </a:r>
          </a:p>
          <a:p>
            <a:r>
              <a:rPr lang="ru-RU" dirty="0" smtClean="0"/>
              <a:t>- выбор профиля и профильных предметов;</a:t>
            </a:r>
          </a:p>
          <a:p>
            <a:r>
              <a:rPr lang="ru-RU" dirty="0" smtClean="0"/>
              <a:t>- решение 2 задач:-1.-построение системного видения самого учебного предмета и его связей с другими предметами;2.-осознание учебного предмета как набора средств решения широкого класса предметных и метапредметных задач.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4218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ТИПОВЫЕ ЗАДАЧИ ПО ФОРМИРОВАНИЮ УУД: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ОБЕСПЕЧЕНИЕ ВОЗМОЖНОСТИ:</a:t>
            </a:r>
          </a:p>
          <a:p>
            <a:r>
              <a:rPr lang="ru-RU" dirty="0"/>
              <a:t>-</a:t>
            </a:r>
            <a:r>
              <a:rPr lang="ru-RU" dirty="0" smtClean="0"/>
              <a:t> самостоятельной постановки целей и задач в предметном обучении, проектной и учебно-исследовательской деятельности;</a:t>
            </a:r>
          </a:p>
          <a:p>
            <a:r>
              <a:rPr lang="ru-RU" dirty="0" smtClean="0"/>
              <a:t>-самостоятельного выбора темпа, режимов и форм освоения предметного результата;</a:t>
            </a:r>
          </a:p>
          <a:p>
            <a:r>
              <a:rPr lang="ru-RU" dirty="0" smtClean="0"/>
              <a:t>-конвертирования образовательных достижений обучающегося, полученных вне рамок  ОО, в  общие результаты (оценки, портфолио);</a:t>
            </a:r>
          </a:p>
          <a:p>
            <a:r>
              <a:rPr lang="ru-RU" dirty="0" smtClean="0"/>
              <a:t>-наличия событий в ОО </a:t>
            </a:r>
            <a:r>
              <a:rPr lang="ru-RU" dirty="0" err="1" smtClean="0"/>
              <a:t>метапредметного</a:t>
            </a:r>
            <a:r>
              <a:rPr lang="ru-RU" dirty="0" smtClean="0"/>
              <a:t>, </a:t>
            </a:r>
            <a:r>
              <a:rPr lang="ru-RU" dirty="0" err="1" smtClean="0"/>
              <a:t>внепредметного</a:t>
            </a:r>
            <a:r>
              <a:rPr lang="ru-RU" dirty="0" smtClean="0"/>
              <a:t> и </a:t>
            </a:r>
            <a:r>
              <a:rPr lang="ru-RU" dirty="0" err="1" smtClean="0"/>
              <a:t>метапредметного</a:t>
            </a:r>
            <a:r>
              <a:rPr lang="ru-RU" dirty="0" smtClean="0"/>
              <a:t> характера;</a:t>
            </a:r>
          </a:p>
          <a:p>
            <a:r>
              <a:rPr lang="ru-RU" dirty="0" smtClean="0"/>
              <a:t>-наличия событий для решения задач </a:t>
            </a:r>
            <a:r>
              <a:rPr lang="ru-RU" dirty="0" err="1" smtClean="0"/>
              <a:t>коммуникации,форм</a:t>
            </a:r>
            <a:r>
              <a:rPr lang="ru-RU" dirty="0" smtClean="0"/>
              <a:t> и методов ведения коммуникации;</a:t>
            </a:r>
          </a:p>
          <a:p>
            <a:r>
              <a:rPr lang="ru-RU" dirty="0" smtClean="0"/>
              <a:t>-наличия событий требующих от учащихся предъявления продуктов своей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1354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компетенций в области учебно-исследовательской и проектной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на уровне СОО исследование и проект приобретают статус инструментов учебной деятельности и </a:t>
            </a:r>
            <a:r>
              <a:rPr lang="ru-RU" dirty="0" err="1" smtClean="0">
                <a:solidFill>
                  <a:srgbClr val="FF0000"/>
                </a:solidFill>
              </a:rPr>
              <a:t>внепредметных</a:t>
            </a:r>
            <a:r>
              <a:rPr lang="ru-RU" dirty="0" smtClean="0">
                <a:solidFill>
                  <a:srgbClr val="FF0000"/>
                </a:solidFill>
              </a:rPr>
              <a:t> способов освоения социальной жизни и культуры.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обучающийся самостоятельно формулирует </a:t>
            </a:r>
            <a:r>
              <a:rPr lang="ru-RU" dirty="0" err="1" smtClean="0">
                <a:solidFill>
                  <a:srgbClr val="FF0000"/>
                </a:solidFill>
              </a:rPr>
              <a:t>предпроектную</a:t>
            </a:r>
            <a:r>
              <a:rPr lang="ru-RU" dirty="0" smtClean="0">
                <a:solidFill>
                  <a:srgbClr val="FF0000"/>
                </a:solidFill>
              </a:rPr>
              <a:t> идею, ставит </a:t>
            </a:r>
            <a:r>
              <a:rPr lang="ru-RU" dirty="0" err="1" smtClean="0">
                <a:solidFill>
                  <a:srgbClr val="FF0000"/>
                </a:solidFill>
              </a:rPr>
              <a:t>цел,задачи</a:t>
            </a:r>
            <a:r>
              <a:rPr lang="ru-RU" dirty="0" smtClean="0">
                <a:solidFill>
                  <a:srgbClr val="FF0000"/>
                </a:solidFill>
              </a:rPr>
              <a:t>, описывает необходимые ресурсы;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-используются элементы математического моделирования и анализа;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-обучающийся самостоятельно определяет параметры и  критерии успешности реализации проекта.</a:t>
            </a:r>
          </a:p>
          <a:p>
            <a:r>
              <a:rPr lang="ru-RU" b="1" u="sng" dirty="0" smtClean="0">
                <a:solidFill>
                  <a:srgbClr val="FF0000"/>
                </a:solidFill>
              </a:rPr>
              <a:t>ПРЕЗЕНТАЦИЯ ПРОЕКТА ДОЛЖНА ПРОХОДИТЬ в том социальном или культурном пространстве, для кого он предназначен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513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НАПРАВЛЕНИЯ ПРОЕКТНОЙ И УЧЕБНО - ИССЛЕДОВАТЕЛЬСКОЙ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-исследовательское;</a:t>
            </a:r>
          </a:p>
          <a:p>
            <a:r>
              <a:rPr lang="ru-RU" sz="2400" dirty="0" smtClean="0"/>
              <a:t>-инженерное;</a:t>
            </a:r>
          </a:p>
          <a:p>
            <a:r>
              <a:rPr lang="ru-RU" sz="2400" dirty="0" smtClean="0"/>
              <a:t>-прикладное;</a:t>
            </a:r>
          </a:p>
          <a:p>
            <a:r>
              <a:rPr lang="ru-RU" sz="2400" dirty="0" smtClean="0"/>
              <a:t>-информационное;</a:t>
            </a:r>
          </a:p>
          <a:p>
            <a:r>
              <a:rPr lang="ru-RU" sz="2400" dirty="0" smtClean="0"/>
              <a:t>-социальное;</a:t>
            </a:r>
          </a:p>
          <a:p>
            <a:r>
              <a:rPr lang="ru-RU" sz="2400" dirty="0" smtClean="0"/>
              <a:t>-игровое;</a:t>
            </a:r>
          </a:p>
          <a:p>
            <a:r>
              <a:rPr lang="ru-RU" sz="2400" dirty="0" smtClean="0"/>
              <a:t>-творческое;</a:t>
            </a:r>
          </a:p>
          <a:p>
            <a:r>
              <a:rPr lang="ru-RU" sz="2400" dirty="0" smtClean="0"/>
              <a:t>-бизнес-проектирование.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8760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ООП СОО</a:t>
            </a:r>
            <a:br>
              <a:rPr lang="ru-RU" dirty="0" smtClean="0"/>
            </a:br>
            <a:r>
              <a:rPr lang="ru-RU" dirty="0" smtClean="0"/>
              <a:t>Внеурочная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Система ВД включает: жизнь ученических сообществ (классов, </a:t>
            </a:r>
            <a:r>
              <a:rPr lang="ru-RU" sz="2400" dirty="0"/>
              <a:t>к</a:t>
            </a:r>
            <a:r>
              <a:rPr lang="ru-RU" sz="2400" dirty="0" smtClean="0"/>
              <a:t>лубов, </a:t>
            </a:r>
            <a:r>
              <a:rPr lang="ru-RU" sz="2400" dirty="0" err="1"/>
              <a:t>в</a:t>
            </a:r>
            <a:r>
              <a:rPr lang="ru-RU" sz="2400" dirty="0" err="1" smtClean="0"/>
              <a:t>оо</a:t>
            </a:r>
            <a:r>
              <a:rPr lang="ru-RU" sz="2400" dirty="0" smtClean="0"/>
              <a:t>  «Российское движение школьников»);</a:t>
            </a:r>
          </a:p>
          <a:p>
            <a:r>
              <a:rPr lang="ru-RU" sz="2400" dirty="0" smtClean="0"/>
              <a:t>-курсы внеурочной деятельности по профилям обучения на основании выбора обучающихся;</a:t>
            </a:r>
          </a:p>
          <a:p>
            <a:r>
              <a:rPr lang="ru-RU" sz="2400" dirty="0" smtClean="0"/>
              <a:t>-организационное обеспечение учебной деятельности;</a:t>
            </a:r>
          </a:p>
          <a:p>
            <a:r>
              <a:rPr lang="ru-RU" sz="2400" dirty="0" smtClean="0"/>
              <a:t>- систему воспитательных мероприятий.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5749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Целевой раздел ООП СОО</a:t>
            </a:r>
            <a:br>
              <a:rPr lang="ru-RU" dirty="0" smtClean="0"/>
            </a:br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600" dirty="0" smtClean="0"/>
              <a:t>Личностные результаты</a:t>
            </a:r>
            <a:r>
              <a:rPr lang="ru-RU" sz="1900" dirty="0" smtClean="0"/>
              <a:t>:</a:t>
            </a:r>
          </a:p>
          <a:p>
            <a:r>
              <a:rPr lang="ru-RU" sz="1900" dirty="0" smtClean="0"/>
              <a:t>-в сфере отношений обучающихся к себе, к своему </a:t>
            </a:r>
            <a:r>
              <a:rPr lang="ru-RU" sz="1900" dirty="0" err="1" smtClean="0"/>
              <a:t>здоровью,к</a:t>
            </a:r>
            <a:r>
              <a:rPr lang="ru-RU" sz="1900" dirty="0" smtClean="0"/>
              <a:t> познанию себя;</a:t>
            </a:r>
          </a:p>
          <a:p>
            <a:r>
              <a:rPr lang="ru-RU" sz="1900" dirty="0" smtClean="0"/>
              <a:t>-в сфере отношений к России как к Родине (Отечеству);</a:t>
            </a:r>
          </a:p>
          <a:p>
            <a:r>
              <a:rPr lang="ru-RU" sz="1900" dirty="0" smtClean="0"/>
              <a:t>-в сфере отношений к закону, государству, к гражданскому долгу;</a:t>
            </a:r>
          </a:p>
          <a:p>
            <a:r>
              <a:rPr lang="ru-RU" sz="1900" dirty="0" smtClean="0"/>
              <a:t>-в сфере отношений с окружающими людьми;</a:t>
            </a:r>
          </a:p>
          <a:p>
            <a:r>
              <a:rPr lang="ru-RU" sz="1900" dirty="0" smtClean="0"/>
              <a:t>- в сфере отношений к окружающему миру, к живой природе, художественной культуре;</a:t>
            </a:r>
          </a:p>
          <a:p>
            <a:r>
              <a:rPr lang="ru-RU" sz="1900" dirty="0" smtClean="0"/>
              <a:t>- в сфере отношений к семье и родителям, семейной жизни</a:t>
            </a:r>
            <a:r>
              <a:rPr lang="ru-RU" sz="2400" dirty="0" smtClean="0"/>
              <a:t>;</a:t>
            </a:r>
          </a:p>
          <a:p>
            <a:r>
              <a:rPr lang="ru-RU" sz="1900" dirty="0" smtClean="0"/>
              <a:t>- к труду, физическому, психологическому, социальному благополучию.</a:t>
            </a:r>
          </a:p>
          <a:p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75166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ПОРТРЕТ ВЫПУСКНИКА ШКОЛЫ (ФГОС СОО п.5)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-Любящий свой край и свою Родину, уважающий свой народ, его культуру и духовные традиции;</a:t>
            </a:r>
          </a:p>
          <a:p>
            <a:r>
              <a:rPr lang="ru-RU" dirty="0" smtClean="0"/>
              <a:t>-Осознающий и принимающий традиционные ценности семьи, российского  гражданского общества, многонационального народа. Человечества, осознающий свою сопричастность судьбе Отечества;</a:t>
            </a:r>
          </a:p>
          <a:p>
            <a:r>
              <a:rPr lang="ru-RU" dirty="0" smtClean="0"/>
              <a:t>- креативный и критически мыслящий, активно и целенаправленно познающий мир, </a:t>
            </a:r>
            <a:r>
              <a:rPr lang="ru-RU" dirty="0" err="1" smtClean="0"/>
              <a:t>осзнающий</a:t>
            </a:r>
            <a:r>
              <a:rPr lang="ru-RU" dirty="0" smtClean="0"/>
              <a:t> ценность образования и науки, труда и творчества для человека и общества;</a:t>
            </a:r>
          </a:p>
          <a:p>
            <a:r>
              <a:rPr lang="ru-RU" dirty="0" smtClean="0"/>
              <a:t>-владеющий основами научных методов познания окружающего мира;</a:t>
            </a:r>
          </a:p>
          <a:p>
            <a:r>
              <a:rPr lang="ru-RU" dirty="0"/>
              <a:t> </a:t>
            </a:r>
            <a:r>
              <a:rPr lang="ru-RU" dirty="0" smtClean="0"/>
              <a:t>мотивированный на творчество и инновационную деятельность;</a:t>
            </a:r>
          </a:p>
          <a:p>
            <a:r>
              <a:rPr lang="ru-RU" dirty="0" smtClean="0"/>
              <a:t>- готовый к сотрудничеству, способный осуществлять учебно-исследовательскую, проектную и информационно- познавательную деятельность;</a:t>
            </a:r>
          </a:p>
          <a:p>
            <a:r>
              <a:rPr lang="ru-RU" dirty="0" smtClean="0"/>
              <a:t>- осознающий себя личностью, социально активный, уважающий закон и </a:t>
            </a:r>
            <a:r>
              <a:rPr lang="ru-RU" dirty="0" err="1" smtClean="0"/>
              <a:t>правопорядок,осознающий</a:t>
            </a:r>
            <a:r>
              <a:rPr lang="ru-RU" dirty="0" smtClean="0"/>
              <a:t> ответственность перед семьей, обществом, государством, человечеством;</a:t>
            </a:r>
          </a:p>
          <a:p>
            <a:r>
              <a:rPr lang="ru-RU" dirty="0" smtClean="0"/>
              <a:t>-уважающий мнение других людей, умеющих вести конструктивный диалог, достигать взаимопонимания и успешно взаимодействовать;</a:t>
            </a:r>
          </a:p>
          <a:p>
            <a:r>
              <a:rPr lang="ru-RU" dirty="0" smtClean="0"/>
              <a:t>- осознанно выполняющий и пропагандирующий правила здорового, безопасного и экологически целесообразного образа жизни;</a:t>
            </a:r>
          </a:p>
          <a:p>
            <a:r>
              <a:rPr lang="ru-RU" dirty="0"/>
              <a:t> </a:t>
            </a:r>
            <a:r>
              <a:rPr lang="ru-RU" dirty="0" smtClean="0"/>
              <a:t>подготовленный к осознанному выбору профессии, понимающий значение профессиональной деятельности для человека и общества;</a:t>
            </a:r>
          </a:p>
          <a:p>
            <a:r>
              <a:rPr lang="ru-RU" dirty="0" smtClean="0"/>
              <a:t>- мотивированный на образование и самообразование в течение всей жизни.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610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5136"/>
            <a:ext cx="8596668" cy="1320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ЦЕЛЕВОЙ РАЗДЕЛ ООП СОО</a:t>
            </a:r>
            <a:br>
              <a:rPr lang="ru-RU" sz="2800" dirty="0" smtClean="0"/>
            </a:br>
            <a:r>
              <a:rPr lang="ru-RU" sz="2800" dirty="0" smtClean="0"/>
              <a:t>МЕТАПРЕДМЕТНЫЕ РЕЗУЛЬТАТЫ включают: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48862"/>
            <a:ext cx="8596668" cy="388077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ru-RU" sz="2400" dirty="0" smtClean="0"/>
              <a:t>Метапредметные понятия;</a:t>
            </a:r>
          </a:p>
          <a:p>
            <a:pPr>
              <a:buFontTx/>
              <a:buChar char="-"/>
            </a:pPr>
            <a:r>
              <a:rPr lang="ru-RU" sz="2400" dirty="0" smtClean="0"/>
              <a:t>УУД: регулятивные, </a:t>
            </a:r>
            <a:r>
              <a:rPr lang="ru-RU" sz="2400" dirty="0" err="1" smtClean="0"/>
              <a:t>познавательные,коммуникативные</a:t>
            </a:r>
            <a:r>
              <a:rPr lang="ru-RU" sz="2400" dirty="0" smtClean="0"/>
              <a:t>;</a:t>
            </a:r>
          </a:p>
          <a:p>
            <a:pPr>
              <a:buFontTx/>
              <a:buChar char="-"/>
            </a:pPr>
            <a:r>
              <a:rPr lang="ru-RU" sz="2400" dirty="0" smtClean="0"/>
              <a:t>- способность использовать УУД в познавательной и социальной практике;</a:t>
            </a:r>
          </a:p>
          <a:p>
            <a:pPr>
              <a:buFontTx/>
              <a:buChar char="-"/>
            </a:pPr>
            <a:r>
              <a:rPr lang="ru-RU" sz="2400" dirty="0" smtClean="0"/>
              <a:t>- самостоятельность в планировании и осуществлении учебной деятельности ;</a:t>
            </a:r>
          </a:p>
          <a:p>
            <a:pPr>
              <a:buFontTx/>
              <a:buChar char="-"/>
            </a:pPr>
            <a:r>
              <a:rPr lang="ru-RU" sz="2400" dirty="0" smtClean="0"/>
              <a:t>- организации учебного </a:t>
            </a:r>
            <a:r>
              <a:rPr lang="ru-RU" sz="2400" dirty="0" err="1" smtClean="0"/>
              <a:t>сотрудничествас</a:t>
            </a:r>
            <a:r>
              <a:rPr lang="ru-RU" sz="2400" dirty="0" smtClean="0"/>
              <a:t> педагогами и сверстниками;</a:t>
            </a:r>
          </a:p>
          <a:p>
            <a:pPr>
              <a:buFontTx/>
              <a:buChar char="-"/>
            </a:pPr>
            <a:r>
              <a:rPr lang="ru-RU" sz="2400" dirty="0" smtClean="0"/>
              <a:t>- способность к построению индивидуальной образовательной траектории;</a:t>
            </a:r>
          </a:p>
          <a:p>
            <a:pPr>
              <a:buFontTx/>
              <a:buChar char="-"/>
            </a:pPr>
            <a:r>
              <a:rPr lang="ru-RU" sz="2400" dirty="0" smtClean="0"/>
              <a:t>-владение навыками учебно- исследовательской, проектной и социальной деятельности.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13252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ФОРМИРОВАНИЯ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1этап. Представление об универсальном учебном действии и первичный опыт его выполнения на основе технологии деятельностного метода обучения;</a:t>
            </a:r>
          </a:p>
          <a:p>
            <a:r>
              <a:rPr lang="ru-RU" dirty="0" smtClean="0"/>
              <a:t>2.Приобретение знания о способах выполнения УУД (на примере курса </a:t>
            </a:r>
            <a:r>
              <a:rPr lang="ru-RU" dirty="0" err="1" smtClean="0"/>
              <a:t>Л.Г.Петерсон</a:t>
            </a:r>
            <a:r>
              <a:rPr lang="ru-RU" dirty="0" smtClean="0"/>
              <a:t> «Мир деятельности»);</a:t>
            </a:r>
          </a:p>
          <a:p>
            <a:r>
              <a:rPr lang="ru-RU" dirty="0" smtClean="0"/>
              <a:t>3.Тренинг в применении знаний УУД, самоконтроль и коррекция;</a:t>
            </a:r>
          </a:p>
          <a:p>
            <a:r>
              <a:rPr lang="ru-RU" dirty="0" smtClean="0"/>
              <a:t>4.Контроль умения выполнять УУД( на основе комплексного мониторинга, направленного  на выявление уровня освоения каждым обучающимся и классом в целом формируемых УУД и динамики их изменения).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ФАКТОРЫ, ВЛИЯЮЩИЕ НА УРОВЕНЬ ОСВОЕНИЯ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Что знает и умеет сам обучающийся из перечисленных в ФГОС СОО УУД;</a:t>
            </a:r>
          </a:p>
          <a:p>
            <a:r>
              <a:rPr lang="ru-RU" dirty="0" smtClean="0"/>
              <a:t>2.В какой среде развивается учащийся;</a:t>
            </a:r>
          </a:p>
          <a:p>
            <a:r>
              <a:rPr lang="ru-RU" dirty="0" smtClean="0"/>
              <a:t>3.Владеет ли учитель технологией формирования УУД;</a:t>
            </a:r>
          </a:p>
          <a:p>
            <a:r>
              <a:rPr lang="ru-RU" dirty="0" smtClean="0"/>
              <a:t>4. Применяет ли в системе учитель технологию формирования УУД.</a:t>
            </a:r>
          </a:p>
          <a:p>
            <a:r>
              <a:rPr lang="ru-RU" dirty="0" smtClean="0"/>
              <a:t>5.Владеют ли все учителя, работающие с классом технологией формирования УУД на уроках по всем предметам.</a:t>
            </a:r>
          </a:p>
          <a:p>
            <a:r>
              <a:rPr lang="ru-RU" dirty="0" smtClean="0"/>
              <a:t>6.Применяют ли дети в реальной жизни универсальные умения.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35609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478</TotalTime>
  <Words>1950</Words>
  <Application>Microsoft Office PowerPoint</Application>
  <PresentationFormat>Произвольный</PresentationFormat>
  <Paragraphs>210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Грань</vt:lpstr>
      <vt:lpstr>ФГОС СОО    </vt:lpstr>
      <vt:lpstr>СИСТЕМНО-ДЕЯТЕЛЬНОСТНЫЙ ПОДХОД</vt:lpstr>
      <vt:lpstr>СТРУКТУРА ООП СОО ЦЕЛЕВОЙ РАЗДЕЛ ПРОГРАММЫ</vt:lpstr>
      <vt:lpstr>ООП СОО Внеурочная деятельность</vt:lpstr>
      <vt:lpstr>Целевой раздел ООП СОО Планируемые результаты</vt:lpstr>
      <vt:lpstr>ПОРТРЕТ ВЫПУСКНИКА ШКОЛЫ (ФГОС СОО п.5)</vt:lpstr>
      <vt:lpstr>ЦЕЛЕВОЙ РАЗДЕЛ ООП СОО МЕТАПРЕДМЕТНЫЕ РЕЗУЛЬТАТЫ включают: </vt:lpstr>
      <vt:lpstr>ЭТАПЫ ФОРМИРОВАНИЯ УУД</vt:lpstr>
      <vt:lpstr>ФАКТОРЫ, ВЛИЯЮЩИЕ НА УРОВЕНЬ ОСВОЕНИЯ УУД</vt:lpstr>
      <vt:lpstr>ДИАГНОСТИКА СФОРМИРОВАННОСТИ УУД</vt:lpstr>
      <vt:lpstr>  ПРОГРАММЫ РАЗВИТИЯ УУД</vt:lpstr>
      <vt:lpstr>МЕТАПРЕДМЕТНЫЕ РЕЗУЛЬТАТЫ. РЕГУЛЯТИВНЫЕ УУД</vt:lpstr>
      <vt:lpstr>МЕТАПРЕДМЕТНЫЙ РЕЗУЛЬТАТ ПОЗНАВАТЕЛЬНЫЕ УУД</vt:lpstr>
      <vt:lpstr>МЕТАПРЕДМЕТНЫЙ РЕЗУЛЬТАТ коммуникативные ууд</vt:lpstr>
      <vt:lpstr>ИНДИВИДУАЛЬНЫЙ ПРОЕКТ  -  результат сформированности УУД</vt:lpstr>
      <vt:lpstr>ИНДИВИДУАЛЬНЫЙ ПРОЕКТ</vt:lpstr>
      <vt:lpstr>ПРЕДМЕТНЫЙ РЕЗУЛЬТАТ оценивается через ГИА в форме ЕГЭ.</vt:lpstr>
      <vt:lpstr>Система оценки достижения планируемых результатов</vt:lpstr>
      <vt:lpstr>НАПРАВЛЕНИЯ И ЦЕЛИ оценочной деятельности.  </vt:lpstr>
      <vt:lpstr>ОЦЕНКА ОБРАЗОВАТЕЛЬНЫХ ДОСТИЖЕНИЙ ОБУЧАЮЩИХСЯ</vt:lpstr>
      <vt:lpstr>ОЦЕНКА РЕЗУЛЬТАТОВ ДЕЯТЕЛЬНОСТИ ПЕДАГОГИЧЕСКИХ КАДРОВ</vt:lpstr>
      <vt:lpstr>ОЦЕНКА ДЕЯТЕЛЬНОСТИ ОБРАЗОВАТЕЛЬНОЙ ОРГАНИЗАЦИИ</vt:lpstr>
      <vt:lpstr>СТАРТОВАЯ ДИАГНОСТИКА</vt:lpstr>
      <vt:lpstr>ПОРТФОЛИО ОБУЧАЮЩЕГОСЯ</vt:lpstr>
      <vt:lpstr>СОДЕРЖАТЕЛЬНЫЙ РАЗДЕЛ ООП СОО </vt:lpstr>
      <vt:lpstr>Цель программы развития УУД</vt:lpstr>
      <vt:lpstr>ПРОГРАММА РАЗВИТИЯ УУД</vt:lpstr>
      <vt:lpstr>УУД и ПРОФИЛИЗАЦИЯ</vt:lpstr>
      <vt:lpstr>РИСКИ недостаточно сформированных          У У Д</vt:lpstr>
      <vt:lpstr>ЦЕНРТАЛЬНЫМ НОВООБРАЗОВАНИЕМ ДЛЯ    СТАРШЕКЛАССНИКОВ ЯВЛЯЕТСЯ  СОЗНАТЕЛЬНОЕ И РАЗВЕРНУТОЕ ФОРМИРОВАНИЕ ОБРАЗОВАТЕЛЬНОГО ЗАПРОСА  Индивидуальная программа личностного        роста</vt:lpstr>
      <vt:lpstr>ЗАВЕРШАЮЩИЙ ЭТАП ФОРМИРОВАНИЯ УУД</vt:lpstr>
      <vt:lpstr>ТИПОВЫЕ ЗАДАЧИ ПО ФОРМИРОВАНИЮ УУД:</vt:lpstr>
      <vt:lpstr>Формирование компетенций в области учебно-исследовательской и проектной деятельности</vt:lpstr>
      <vt:lpstr>НАПРАВЛЕНИЯ ПРОЕКТНОЙ И УЧЕБНО - ИССЛЕДОВАТЕЛЬСКОЙ ДЕЯТЕЛЬНОСТИ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СОО</dc:title>
  <dc:creator>Татьяна Г. Навазова</dc:creator>
  <cp:lastModifiedBy>iac-3u</cp:lastModifiedBy>
  <cp:revision>43</cp:revision>
  <dcterms:created xsi:type="dcterms:W3CDTF">2016-04-05T09:32:30Z</dcterms:created>
  <dcterms:modified xsi:type="dcterms:W3CDTF">2016-06-14T08:26:20Z</dcterms:modified>
</cp:coreProperties>
</file>